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6.jpg" ContentType="image/jpeg"/>
  <Override PartName="/ppt/media/image47.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3" r:id="rId2"/>
    <p:sldId id="274" r:id="rId3"/>
    <p:sldId id="256" r:id="rId4"/>
    <p:sldId id="257" r:id="rId5"/>
    <p:sldId id="258" r:id="rId6"/>
    <p:sldId id="259" r:id="rId7"/>
    <p:sldId id="260" r:id="rId8"/>
    <p:sldId id="261" r:id="rId9"/>
    <p:sldId id="262" r:id="rId10"/>
    <p:sldId id="276" r:id="rId11"/>
    <p:sldId id="277" r:id="rId12"/>
    <p:sldId id="278" r:id="rId13"/>
    <p:sldId id="280" r:id="rId14"/>
    <p:sldId id="281" r:id="rId15"/>
    <p:sldId id="282" r:id="rId16"/>
    <p:sldId id="283" r:id="rId17"/>
    <p:sldId id="284" r:id="rId18"/>
    <p:sldId id="285" r:id="rId19"/>
    <p:sldId id="288" r:id="rId20"/>
    <p:sldId id="289" r:id="rId21"/>
    <p:sldId id="286" r:id="rId22"/>
    <p:sldId id="287" r:id="rId23"/>
    <p:sldId id="271" r:id="rId24"/>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1" d="100"/>
          <a:sy n="121" d="100"/>
        </p:scale>
        <p:origin x="102" y="24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6C82817-AB7C-4307-A823-EA1C1FFDC25F}" type="datetimeFigureOut">
              <a:rPr lang="zh-CN" altLang="en-US" smtClean="0"/>
              <a:t>2017/10/11 Wednesday</a:t>
            </a:fld>
            <a:endParaRPr lang="zh-CN" altLang="en-US"/>
          </a:p>
        </p:txBody>
      </p:sp>
      <p:sp>
        <p:nvSpPr>
          <p:cNvPr id="4" name="幻灯片图像占位符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CB5CAD51-6409-466A-B8FB-1CBE77B347C7}" type="slidenum">
              <a:rPr lang="zh-CN" altLang="en-US" smtClean="0"/>
              <a:t>‹#›</a:t>
            </a:fld>
            <a:endParaRPr lang="zh-CN" altLang="en-US"/>
          </a:p>
        </p:txBody>
      </p:sp>
    </p:spTree>
    <p:extLst>
      <p:ext uri="{BB962C8B-B14F-4D97-AF65-F5344CB8AC3E}">
        <p14:creationId xmlns:p14="http://schemas.microsoft.com/office/powerpoint/2010/main" val="1866287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ltLang="zh-CN"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258D63-C58E-4DD3-B4A8-0446A289F06E}" type="slidenum">
              <a:rPr lang="zh-CN" altLang="en-US" smtClean="0"/>
              <a:t>1</a:t>
            </a:fld>
            <a:endParaRPr lang="zh-CN" altLang="en-US"/>
          </a:p>
        </p:txBody>
      </p:sp>
    </p:spTree>
    <p:extLst>
      <p:ext uri="{BB962C8B-B14F-4D97-AF65-F5344CB8AC3E}">
        <p14:creationId xmlns:p14="http://schemas.microsoft.com/office/powerpoint/2010/main" val="2719393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CAD51-6409-466A-B8FB-1CBE77B347C7}" type="slidenum">
              <a:rPr lang="zh-CN" altLang="en-US" smtClean="0"/>
              <a:t>5</a:t>
            </a:fld>
            <a:endParaRPr lang="zh-CN" altLang="en-US"/>
          </a:p>
        </p:txBody>
      </p:sp>
    </p:spTree>
    <p:extLst>
      <p:ext uri="{BB962C8B-B14F-4D97-AF65-F5344CB8AC3E}">
        <p14:creationId xmlns:p14="http://schemas.microsoft.com/office/powerpoint/2010/main" val="205941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CAD51-6409-466A-B8FB-1CBE77B347C7}" type="slidenum">
              <a:rPr lang="zh-CN" altLang="en-US" smtClean="0"/>
              <a:t>18</a:t>
            </a:fld>
            <a:endParaRPr lang="zh-CN" altLang="en-US"/>
          </a:p>
        </p:txBody>
      </p:sp>
    </p:spTree>
    <p:extLst>
      <p:ext uri="{BB962C8B-B14F-4D97-AF65-F5344CB8AC3E}">
        <p14:creationId xmlns:p14="http://schemas.microsoft.com/office/powerpoint/2010/main" val="2715198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CAD51-6409-466A-B8FB-1CBE77B347C7}" type="slidenum">
              <a:rPr lang="zh-CN" altLang="en-US" smtClean="0"/>
              <a:t>21</a:t>
            </a:fld>
            <a:endParaRPr lang="zh-CN" altLang="en-US"/>
          </a:p>
        </p:txBody>
      </p:sp>
    </p:spTree>
    <p:extLst>
      <p:ext uri="{BB962C8B-B14F-4D97-AF65-F5344CB8AC3E}">
        <p14:creationId xmlns:p14="http://schemas.microsoft.com/office/powerpoint/2010/main" val="2563873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CAD51-6409-466A-B8FB-1CBE77B347C7}" type="slidenum">
              <a:rPr lang="zh-CN" altLang="en-US" smtClean="0"/>
              <a:t>22</a:t>
            </a:fld>
            <a:endParaRPr lang="zh-CN" altLang="en-US"/>
          </a:p>
        </p:txBody>
      </p:sp>
    </p:spTree>
    <p:extLst>
      <p:ext uri="{BB962C8B-B14F-4D97-AF65-F5344CB8AC3E}">
        <p14:creationId xmlns:p14="http://schemas.microsoft.com/office/powerpoint/2010/main" val="191344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bg1"/>
                </a:solidFill>
                <a:latin typeface="Arial"/>
                <a:cs typeface="Arial"/>
              </a:defRPr>
            </a:lvl1p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0" u="heavy">
                <a:solidFill>
                  <a:schemeClr val="tx1"/>
                </a:solidFill>
                <a:latin typeface="Microsoft YaHei"/>
                <a:cs typeface="Microsoft YaHe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bg1"/>
                </a:solidFill>
                <a:latin typeface="Arial"/>
                <a:cs typeface="Arial"/>
              </a:defRPr>
            </a:lvl1p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4101084" y="2508504"/>
            <a:ext cx="4133088" cy="2581656"/>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4296155" y="2703576"/>
            <a:ext cx="3544824" cy="1993392"/>
          </a:xfrm>
          <a:prstGeom prst="rect">
            <a:avLst/>
          </a:prstGeom>
          <a:blipFill>
            <a:blip r:embed="rId4" cstate="print"/>
            <a:stretch>
              <a:fillRect/>
            </a:stretch>
          </a:blipFill>
        </p:spPr>
        <p:txBody>
          <a:bodyPr wrap="square" lIns="0" tIns="0" rIns="0" bIns="0" rtlCol="0"/>
          <a:lstStyle/>
          <a:p>
            <a:endParaRPr/>
          </a:p>
        </p:txBody>
      </p:sp>
      <p:sp>
        <p:nvSpPr>
          <p:cNvPr id="19" name="bk object 19"/>
          <p:cNvSpPr/>
          <p:nvPr/>
        </p:nvSpPr>
        <p:spPr>
          <a:xfrm>
            <a:off x="7819643" y="161544"/>
            <a:ext cx="1324355" cy="355091"/>
          </a:xfrm>
          <a:prstGeom prst="rect">
            <a:avLst/>
          </a:prstGeom>
          <a:blipFill>
            <a:blip r:embed="rId5" cstate="print"/>
            <a:stretch>
              <a:fillRect/>
            </a:stretch>
          </a:blipFill>
        </p:spPr>
        <p:txBody>
          <a:bodyPr wrap="square" lIns="0" tIns="0" rIns="0" bIns="0" rtlCol="0"/>
          <a:lstStyle/>
          <a:p>
            <a:endParaRPr/>
          </a:p>
        </p:txBody>
      </p:sp>
      <p:sp>
        <p:nvSpPr>
          <p:cNvPr id="20" name="bk object 20"/>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600" b="1" i="0" u="heavy">
                <a:solidFill>
                  <a:schemeClr val="tx1"/>
                </a:solidFill>
                <a:latin typeface="Microsoft YaHei"/>
                <a:cs typeface="Microsoft YaHei"/>
              </a:defRPr>
            </a:lvl1pPr>
          </a:lstStyle>
          <a:p>
            <a:endParaRPr/>
          </a:p>
        </p:txBody>
      </p:sp>
      <p:sp>
        <p:nvSpPr>
          <p:cNvPr id="3" name="Holder 3"/>
          <p:cNvSpPr>
            <a:spLocks noGrp="1"/>
          </p:cNvSpPr>
          <p:nvPr>
            <p:ph sz="half" idx="2"/>
          </p:nvPr>
        </p:nvSpPr>
        <p:spPr>
          <a:xfrm>
            <a:off x="264363" y="1769872"/>
            <a:ext cx="4107179" cy="2573654"/>
          </a:xfrm>
          <a:prstGeom prst="rect">
            <a:avLst/>
          </a:prstGeom>
        </p:spPr>
        <p:txBody>
          <a:bodyPr wrap="square" lIns="0" tIns="0" rIns="0" bIns="0">
            <a:spAutoFit/>
          </a:bodyPr>
          <a:lstStyle>
            <a:lvl1pPr>
              <a:defRPr sz="1400" b="0" i="0">
                <a:solidFill>
                  <a:schemeClr val="tx1"/>
                </a:solidFill>
                <a:latin typeface="Microsoft YaHei"/>
                <a:cs typeface="Microsoft YaHei"/>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0" i="0">
                <a:solidFill>
                  <a:schemeClr val="bg1"/>
                </a:solidFill>
                <a:latin typeface="Arial"/>
                <a:cs typeface="Arial"/>
              </a:defRPr>
            </a:lvl1p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10/11/2017</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0" u="heavy">
                <a:solidFill>
                  <a:schemeClr val="tx1"/>
                </a:solidFill>
                <a:latin typeface="Microsoft YaHei"/>
                <a:cs typeface="Microsoft YaHei"/>
              </a:defRPr>
            </a:lvl1pPr>
          </a:lstStyle>
          <a:p>
            <a:endParaRPr/>
          </a:p>
        </p:txBody>
      </p:sp>
      <p:sp>
        <p:nvSpPr>
          <p:cNvPr id="3" name="Holder 3"/>
          <p:cNvSpPr>
            <a:spLocks noGrp="1"/>
          </p:cNvSpPr>
          <p:nvPr>
            <p:ph type="ftr" sz="quarter" idx="5"/>
          </p:nvPr>
        </p:nvSpPr>
        <p:spPr/>
        <p:txBody>
          <a:bodyPr lIns="0" tIns="0" rIns="0" bIns="0"/>
          <a:lstStyle>
            <a:lvl1pPr>
              <a:defRPr sz="900" b="0" i="0">
                <a:solidFill>
                  <a:schemeClr val="bg1"/>
                </a:solidFill>
                <a:latin typeface="Arial"/>
                <a:cs typeface="Arial"/>
              </a:defRPr>
            </a:lvl1p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7819643" y="161544"/>
            <a:ext cx="1324355" cy="355091"/>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900" b="0" i="0">
                <a:solidFill>
                  <a:schemeClr val="bg1"/>
                </a:solidFill>
                <a:latin typeface="Arial"/>
                <a:cs typeface="Arial"/>
              </a:defRPr>
            </a:lvl1p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3207" y="344170"/>
            <a:ext cx="9170414" cy="256540"/>
          </a:xfrm>
          <a:prstGeom prst="rect">
            <a:avLst/>
          </a:prstGeom>
        </p:spPr>
        <p:txBody>
          <a:bodyPr wrap="square" lIns="0" tIns="0" rIns="0" bIns="0">
            <a:spAutoFit/>
          </a:bodyPr>
          <a:lstStyle>
            <a:lvl1pPr>
              <a:defRPr sz="1600" b="1" i="0" u="heavy">
                <a:solidFill>
                  <a:schemeClr val="tx1"/>
                </a:solidFill>
                <a:latin typeface="Microsoft YaHei"/>
                <a:cs typeface="Microsoft YaHei"/>
              </a:defRPr>
            </a:lvl1pPr>
          </a:lstStyle>
          <a:p>
            <a:endParaRPr/>
          </a:p>
        </p:txBody>
      </p:sp>
      <p:sp>
        <p:nvSpPr>
          <p:cNvPr id="3" name="Holder 3"/>
          <p:cNvSpPr>
            <a:spLocks noGrp="1"/>
          </p:cNvSpPr>
          <p:nvPr>
            <p:ph type="body" idx="1"/>
          </p:nvPr>
        </p:nvSpPr>
        <p:spPr>
          <a:xfrm>
            <a:off x="546608" y="1097534"/>
            <a:ext cx="8050783" cy="31242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5466334" y="5008920"/>
            <a:ext cx="3668395" cy="140970"/>
          </a:xfrm>
          <a:prstGeom prst="rect">
            <a:avLst/>
          </a:prstGeom>
        </p:spPr>
        <p:txBody>
          <a:bodyPr wrap="square" lIns="0" tIns="0" rIns="0" bIns="0">
            <a:spAutoFit/>
          </a:bodyPr>
          <a:lstStyle>
            <a:lvl1pPr>
              <a:defRPr sz="900" b="0" i="0">
                <a:solidFill>
                  <a:schemeClr val="bg1"/>
                </a:solidFill>
                <a:latin typeface="Arial"/>
                <a:cs typeface="Arial"/>
              </a:defRPr>
            </a:lvl1p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10/11/2017</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www.51macc.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51macc.com/" TargetMode="External"/><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jp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8.png"/><Relationship Id="rId4" Type="http://schemas.openxmlformats.org/officeDocument/2006/relationships/image" Target="../media/image50.jpg"/><Relationship Id="rId9" Type="http://schemas.openxmlformats.org/officeDocument/2006/relationships/image" Target="../media/image54.jp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7.jp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4485"/>
            <a:ext cx="7772400" cy="246221"/>
          </a:xfrm>
        </p:spPr>
        <p:txBody>
          <a:bodyPr/>
          <a:lstStyle/>
          <a:p>
            <a:endParaRPr lang="zh-CN" altLang="en-US" dirty="0"/>
          </a:p>
        </p:txBody>
      </p:sp>
      <p:sp>
        <p:nvSpPr>
          <p:cNvPr id="3" name="Subtitle 2"/>
          <p:cNvSpPr>
            <a:spLocks noGrp="1"/>
          </p:cNvSpPr>
          <p:nvPr>
            <p:ph type="subTitle" idx="4294967295"/>
          </p:nvPr>
        </p:nvSpPr>
        <p:spPr>
          <a:xfrm>
            <a:off x="1143000" y="2701528"/>
            <a:ext cx="6858000" cy="1241822"/>
          </a:xfrm>
          <a:prstGeom prst="rect">
            <a:avLst/>
          </a:prstGeom>
        </p:spPr>
        <p:txBody>
          <a:bodyPr/>
          <a:lstStyle/>
          <a:p>
            <a:endParaRPr lang="zh-CN" altLang="en-US"/>
          </a:p>
        </p:txBody>
      </p:sp>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Effect>
                      <a14:sharpenSoften amount="-22000"/>
                    </a14:imgEffect>
                  </a14:imgLayer>
                </a14:imgProps>
              </a:ext>
              <a:ext uri="{28A0092B-C50C-407E-A947-70E740481C1C}">
                <a14:useLocalDpi xmlns:a14="http://schemas.microsoft.com/office/drawing/2010/main" val="0"/>
              </a:ext>
            </a:extLst>
          </a:blip>
          <a:srcRect t="3514" b="6275"/>
          <a:stretch/>
        </p:blipFill>
        <p:spPr>
          <a:xfrm>
            <a:off x="18011" y="0"/>
            <a:ext cx="9144000" cy="4987999"/>
          </a:xfrm>
          <a:prstGeom prst="rect">
            <a:avLst/>
          </a:prstGeom>
        </p:spPr>
      </p:pic>
      <p:grpSp>
        <p:nvGrpSpPr>
          <p:cNvPr id="4" name="Group 9"/>
          <p:cNvGrpSpPr/>
          <p:nvPr/>
        </p:nvGrpSpPr>
        <p:grpSpPr>
          <a:xfrm>
            <a:off x="3312456" y="1106451"/>
            <a:ext cx="5654123" cy="2951199"/>
            <a:chOff x="1976716" y="1449869"/>
            <a:chExt cx="5526744" cy="3934932"/>
          </a:xfrm>
        </p:grpSpPr>
        <p:sp>
          <p:nvSpPr>
            <p:cNvPr id="6" name="Rectangle 5"/>
            <p:cNvSpPr/>
            <p:nvPr/>
          </p:nvSpPr>
          <p:spPr>
            <a:xfrm>
              <a:off x="1976718" y="1449869"/>
              <a:ext cx="5526742" cy="3657600"/>
            </a:xfrm>
            <a:prstGeom prst="rect">
              <a:avLst/>
            </a:prstGeom>
            <a:solidFill>
              <a:schemeClr val="accent5">
                <a:lumMod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昂美汽车技术服务</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上海</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有限公司</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r>
                <a:rPr lang="en-US" altLang="zh-CN" sz="1350" b="1" dirty="0">
                  <a:latin typeface="Arial" panose="020B0604020202020204" pitchFamily="34" charset="0"/>
                  <a:ea typeface="Tahoma" panose="020B0604030504040204" pitchFamily="34" charset="0"/>
                  <a:cs typeface="Arial" panose="020B0604020202020204" pitchFamily="34" charset="0"/>
                </a:rPr>
                <a:t>MATTRIO Automotive Technology &amp; Service</a:t>
              </a:r>
              <a:r>
                <a:rPr lang="zh-CN" altLang="en-US" sz="1350" b="1" dirty="0">
                  <a:latin typeface="Arial" panose="020B0604020202020204" pitchFamily="34" charset="0"/>
                  <a:ea typeface="黑体" panose="02010609060101010101" pitchFamily="49" charset="-122"/>
                  <a:cs typeface="Arial" panose="020B0604020202020204" pitchFamily="34" charset="0"/>
                </a:rPr>
                <a:t>（</a:t>
              </a:r>
              <a:r>
                <a:rPr lang="en-US" altLang="zh-CN" sz="1350" b="1" dirty="0">
                  <a:latin typeface="Arial" panose="020B0604020202020204" pitchFamily="34" charset="0"/>
                  <a:ea typeface="Tahoma" panose="020B0604030504040204" pitchFamily="34" charset="0"/>
                  <a:cs typeface="Arial" panose="020B0604020202020204" pitchFamily="34" charset="0"/>
                </a:rPr>
                <a:t>Shanghai</a:t>
              </a:r>
              <a:r>
                <a:rPr lang="zh-CN" altLang="en-US" sz="1350" b="1" dirty="0">
                  <a:latin typeface="Arial" panose="020B0604020202020204" pitchFamily="34" charset="0"/>
                  <a:ea typeface="黑体" panose="02010609060101010101" pitchFamily="49" charset="-122"/>
                  <a:cs typeface="Arial" panose="020B0604020202020204" pitchFamily="34" charset="0"/>
                </a:rPr>
                <a:t>）</a:t>
              </a:r>
              <a:r>
                <a:rPr lang="en-US" altLang="zh-CN" sz="1350" b="1" dirty="0">
                  <a:latin typeface="Arial" panose="020B0604020202020204" pitchFamily="34" charset="0"/>
                  <a:ea typeface="Tahoma" panose="020B0604030504040204" pitchFamily="34" charset="0"/>
                  <a:cs typeface="Arial" panose="020B0604020202020204" pitchFamily="34" charset="0"/>
                </a:rPr>
                <a:t> Co., Ltd.</a:t>
              </a:r>
            </a:p>
            <a:p>
              <a:endParaRPr lang="en-US" altLang="zh-CN" sz="1500" b="1" dirty="0">
                <a:latin typeface="Arial" panose="020B0604020202020204" pitchFamily="34" charset="0"/>
                <a:ea typeface="黑体" panose="02010609060101010101" pitchFamily="49" charset="-122"/>
                <a:cs typeface="Arial" panose="020B0604020202020204" pitchFamily="34" charset="0"/>
              </a:endParaRPr>
            </a:p>
            <a:p>
              <a:r>
                <a:rPr lang="en-US" altLang="zh-CN" sz="1500" b="1" dirty="0">
                  <a:latin typeface="Arial" panose="020B0604020202020204" pitchFamily="34" charset="0"/>
                  <a:ea typeface="黑体" panose="02010609060101010101" pitchFamily="49" charset="-122"/>
                  <a:cs typeface="Arial" panose="020B0604020202020204" pitchFamily="34" charset="0"/>
                </a:rPr>
                <a:t>www.mattrio.com</a:t>
              </a:r>
            </a:p>
          </p:txBody>
        </p:sp>
        <p:sp>
          <p:nvSpPr>
            <p:cNvPr id="7" name="Rectangle 6"/>
            <p:cNvSpPr/>
            <p:nvPr/>
          </p:nvSpPr>
          <p:spPr>
            <a:xfrm>
              <a:off x="1976719" y="5110800"/>
              <a:ext cx="5526741" cy="274001"/>
            </a:xfrm>
            <a:prstGeom prst="rect">
              <a:avLst/>
            </a:prstGeom>
            <a:solidFill>
              <a:srgbClr val="FF0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Picture 7"/>
            <p:cNvPicPr>
              <a:picLocks noChangeAspect="1"/>
            </p:cNvPicPr>
            <p:nvPr/>
          </p:nvPicPr>
          <p:blipFill>
            <a:blip r:embed="rId5" cstate="print">
              <a:extLst>
                <a:ext uri="{BEBA8EAE-BF5A-486C-A8C5-ECC9F3942E4B}">
                  <a14:imgProps xmlns:a14="http://schemas.microsoft.com/office/drawing/2010/main">
                    <a14:imgLayer r:embed="rId6">
                      <a14:imgEffect>
                        <a14:backgroundRemoval t="9091" b="90083" l="0" r="100000">
                          <a14:foregroundMark x1="90414" y1="85950" x2="8715" y2="85950"/>
                          <a14:foregroundMark x1="28105" y1="68595" x2="28105" y2="53719"/>
                          <a14:foregroundMark x1="41830" y1="40496" x2="42702" y2="68595"/>
                          <a14:foregroundMark x1="52070" y1="44628" x2="52941" y2="61983"/>
                          <a14:foregroundMark x1="61656" y1="43802" x2="62092" y2="68595"/>
                          <a14:foregroundMark x1="74292" y1="50413" x2="74946" y2="65289"/>
                          <a14:foregroundMark x1="6754" y1="87603" x2="5664" y2="87603"/>
                          <a14:foregroundMark x1="5447" y1="87603" x2="3922" y2="88430"/>
                          <a14:foregroundMark x1="91285" y1="87603" x2="94989" y2="87603"/>
                          <a14:foregroundMark x1="79956" y1="40496" x2="81264" y2="57025"/>
                          <a14:backgroundMark x1="31373" y1="56198" x2="31155" y2="52066"/>
                          <a14:backgroundMark x1="30719" y1="42975" x2="30719" y2="42975"/>
                          <a14:backgroundMark x1="30937" y1="39669" x2="30937" y2="39669"/>
                          <a14:backgroundMark x1="30937" y1="36364" x2="30937" y2="36364"/>
                          <a14:backgroundMark x1="11111" y1="82645" x2="11111" y2="82645"/>
                          <a14:backgroundMark x1="9150" y1="84298" x2="9150" y2="84298"/>
                          <a14:backgroundMark x1="9804" y1="84298" x2="9804" y2="84298"/>
                          <a14:backgroundMark x1="4139" y1="88430" x2="4139" y2="88430"/>
                          <a14:backgroundMark x1="6754" y1="85950" x2="6754" y2="85950"/>
                          <a14:backgroundMark x1="94989" y1="86777" x2="94989" y2="86777"/>
                        </a14:backgroundRemoval>
                      </a14:imgEffect>
                    </a14:imgLayer>
                  </a14:imgProps>
                </a:ext>
              </a:extLst>
            </a:blip>
            <a:stretch>
              <a:fillRect/>
            </a:stretch>
          </p:blipFill>
          <p:spPr>
            <a:xfrm>
              <a:off x="1976716" y="1833380"/>
              <a:ext cx="1345970" cy="473093"/>
            </a:xfrm>
            <a:prstGeom prst="rect">
              <a:avLst/>
            </a:prstGeom>
          </p:spPr>
        </p:pic>
      </p:grpSp>
      <p:sp>
        <p:nvSpPr>
          <p:cNvPr id="12" name="object 3"/>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14" name="object 6"/>
          <p:cNvSpPr txBox="1">
            <a:spLocks noGrp="1"/>
          </p:cNvSpPr>
          <p:nvPr>
            <p:ph type="ftr" sz="quarter" idx="5"/>
          </p:nvPr>
        </p:nvSpPr>
        <p:spPr>
          <a:xfrm>
            <a:off x="5334000" y="5002530"/>
            <a:ext cx="3668395" cy="140970"/>
          </a:xfrm>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15" name="object 2"/>
          <p:cNvSpPr/>
          <p:nvPr/>
        </p:nvSpPr>
        <p:spPr>
          <a:xfrm>
            <a:off x="-4319" y="590550"/>
            <a:ext cx="9137650" cy="0"/>
          </a:xfrm>
          <a:custGeom>
            <a:avLst/>
            <a:gdLst/>
            <a:ahLst/>
            <a:cxnLst/>
            <a:rect l="l" t="t" r="r" b="b"/>
            <a:pathLst>
              <a:path w="9137650">
                <a:moveTo>
                  <a:pt x="0" y="0"/>
                </a:moveTo>
                <a:lnTo>
                  <a:pt x="9137142" y="0"/>
                </a:lnTo>
              </a:path>
            </a:pathLst>
          </a:custGeom>
          <a:ln w="19811">
            <a:solidFill>
              <a:srgbClr val="FF0000"/>
            </a:solidFill>
          </a:ln>
        </p:spPr>
        <p:txBody>
          <a:bodyPr wrap="square" lIns="0" tIns="0" rIns="0" bIns="0" rtlCol="0"/>
          <a:lstStyle/>
          <a:p>
            <a:endParaRPr/>
          </a:p>
        </p:txBody>
      </p:sp>
      <p:sp>
        <p:nvSpPr>
          <p:cNvPr id="16" name="object 2"/>
          <p:cNvSpPr/>
          <p:nvPr/>
        </p:nvSpPr>
        <p:spPr>
          <a:xfrm>
            <a:off x="7808976" y="210694"/>
            <a:ext cx="1324355" cy="355091"/>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27481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12"/>
          <p:cNvSpPr txBox="1">
            <a:spLocks noGrp="1"/>
          </p:cNvSpPr>
          <p:nvPr>
            <p:ph type="title"/>
          </p:nvPr>
        </p:nvSpPr>
        <p:spPr>
          <a:xfrm>
            <a:off x="-13207" y="344170"/>
            <a:ext cx="9170414" cy="246221"/>
          </a:xfrm>
          <a:prstGeom prst="rect">
            <a:avLst/>
          </a:prstGeom>
        </p:spPr>
        <p:txBody>
          <a:bodyPr vert="horz" wrap="square" lIns="0" tIns="0" rIns="0" bIns="0" rtlCol="0">
            <a:spAutoFit/>
          </a:bodyPr>
          <a:lstStyle/>
          <a:p>
            <a:pPr marL="19685">
              <a:lnSpc>
                <a:spcPct val="100000"/>
              </a:lnSpc>
              <a:tabLst>
                <a:tab pos="715010" algn="l"/>
                <a:tab pos="9157335" algn="l"/>
              </a:tabLst>
            </a:pPr>
            <a:r>
              <a:rPr b="0" spc="-5" dirty="0" smtClean="0">
                <a:latin typeface="Times New Roman"/>
                <a:cs typeface="Times New Roman"/>
              </a:rPr>
              <a:t> 	</a:t>
            </a:r>
            <a:r>
              <a:rPr lang="en-US" spc="-5" dirty="0" smtClean="0">
                <a:latin typeface="Times New Roman"/>
                <a:cs typeface="Times New Roman"/>
              </a:rPr>
              <a:t>MACC</a:t>
            </a:r>
            <a:r>
              <a:rPr lang="zh-CN" altLang="en-US" spc="-5" dirty="0" smtClean="0">
                <a:latin typeface="Times New Roman"/>
                <a:cs typeface="Times New Roman"/>
              </a:rPr>
              <a:t>平台</a:t>
            </a:r>
            <a:r>
              <a:rPr spc="-5" dirty="0"/>
              <a:t>	</a:t>
            </a:r>
          </a:p>
        </p:txBody>
      </p:sp>
      <p:sp>
        <p:nvSpPr>
          <p:cNvPr id="6" name="object 2"/>
          <p:cNvSpPr/>
          <p:nvPr/>
        </p:nvSpPr>
        <p:spPr>
          <a:xfrm>
            <a:off x="7819643" y="161544"/>
            <a:ext cx="1324355" cy="355091"/>
          </a:xfrm>
          <a:prstGeom prst="rect">
            <a:avLst/>
          </a:prstGeom>
          <a:blipFill>
            <a:blip r:embed="rId2" cstate="print"/>
            <a:stretch>
              <a:fillRect/>
            </a:stretch>
          </a:blipFill>
        </p:spPr>
        <p:txBody>
          <a:bodyPr wrap="square" lIns="0" tIns="0" rIns="0" bIns="0" rtlCol="0"/>
          <a:lstStyle/>
          <a:p>
            <a:endParaRPr/>
          </a:p>
        </p:txBody>
      </p:sp>
      <p:sp>
        <p:nvSpPr>
          <p:cNvPr id="7" name="object 3"/>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12" name="object 13"/>
          <p:cNvSpPr txBox="1">
            <a:spLocks noGrp="1"/>
          </p:cNvSpPr>
          <p:nvPr>
            <p:ph type="ftr" sz="quarter" idx="5"/>
          </p:nvPr>
        </p:nvSpPr>
        <p:spPr>
          <a:xfrm>
            <a:off x="5466334" y="5008920"/>
            <a:ext cx="3668395" cy="140970"/>
          </a:xfrm>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13" name="object 11"/>
          <p:cNvSpPr/>
          <p:nvPr/>
        </p:nvSpPr>
        <p:spPr>
          <a:xfrm>
            <a:off x="1523" y="4607052"/>
            <a:ext cx="1376172" cy="355092"/>
          </a:xfrm>
          <a:prstGeom prst="rect">
            <a:avLst/>
          </a:prstGeom>
          <a:blipFill>
            <a:blip r:embed="rId3" cstate="print"/>
            <a:stretch>
              <a:fillRect/>
            </a:stretch>
          </a:blipFill>
        </p:spPr>
        <p:txBody>
          <a:bodyPr wrap="square" lIns="0" tIns="0" rIns="0" bIns="0" rtlCol="0"/>
          <a:lstStyle/>
          <a:p>
            <a:endParaRPr/>
          </a:p>
        </p:txBody>
      </p:sp>
      <p:sp>
        <p:nvSpPr>
          <p:cNvPr id="14" name="矩形 13"/>
          <p:cNvSpPr/>
          <p:nvPr/>
        </p:nvSpPr>
        <p:spPr>
          <a:xfrm>
            <a:off x="1524000" y="1696819"/>
            <a:ext cx="2159758" cy="646331"/>
          </a:xfrm>
          <a:prstGeom prst="rect">
            <a:avLst/>
          </a:prstGeom>
        </p:spPr>
        <p:txBody>
          <a:bodyPr wrap="none">
            <a:spAutoFit/>
          </a:bodyPr>
          <a:lstStyle/>
          <a:p>
            <a:pPr marL="626745" marR="5080" indent="-614680">
              <a:lnSpc>
                <a:spcPct val="100000"/>
              </a:lnSpc>
            </a:pPr>
            <a:r>
              <a:rPr lang="en-US" altLang="zh-CN" b="1" spc="-10" dirty="0">
                <a:cs typeface="Calibri"/>
              </a:rPr>
              <a:t>MACC</a:t>
            </a:r>
            <a:r>
              <a:rPr lang="zh-CN" altLang="en-US" b="1" spc="-70" dirty="0">
                <a:cs typeface="Calibri"/>
              </a:rPr>
              <a:t> </a:t>
            </a:r>
            <a:r>
              <a:rPr lang="en-US" altLang="zh-CN" b="1" spc="-5" dirty="0">
                <a:cs typeface="Calibri"/>
              </a:rPr>
              <a:t>2.0</a:t>
            </a:r>
            <a:r>
              <a:rPr lang="zh-CN" altLang="en-US" b="1" spc="-5" dirty="0" smtClean="0">
                <a:latin typeface="SimSun"/>
                <a:cs typeface="SimSun"/>
              </a:rPr>
              <a:t>产品说明 </a:t>
            </a:r>
            <a:endParaRPr lang="en-US" altLang="zh-CN" b="1" spc="-5" dirty="0" smtClean="0">
              <a:latin typeface="SimSun"/>
              <a:cs typeface="SimSun"/>
            </a:endParaRPr>
          </a:p>
          <a:p>
            <a:pPr marL="626745" marR="5080" indent="-614680">
              <a:lnSpc>
                <a:spcPct val="100000"/>
              </a:lnSpc>
            </a:pPr>
            <a:r>
              <a:rPr lang="en-US" altLang="zh-CN" b="1" spc="-5" dirty="0" smtClean="0">
                <a:latin typeface="SimSun"/>
                <a:cs typeface="SimSun"/>
              </a:rPr>
              <a:t>  </a:t>
            </a:r>
            <a:r>
              <a:rPr lang="zh-CN" altLang="en-US" b="1" spc="-5" dirty="0" smtClean="0">
                <a:latin typeface="SimSun"/>
                <a:cs typeface="SimSun"/>
              </a:rPr>
              <a:t>  </a:t>
            </a:r>
            <a:r>
              <a:rPr lang="zh-CN" altLang="en-US" b="1" dirty="0" smtClean="0">
                <a:latin typeface="SimSun"/>
                <a:cs typeface="SimSun"/>
              </a:rPr>
              <a:t>使用手册</a:t>
            </a:r>
            <a:endParaRPr lang="zh-CN" altLang="en-US" dirty="0">
              <a:latin typeface="SimSun"/>
              <a:cs typeface="SimSun"/>
            </a:endParaRPr>
          </a:p>
        </p:txBody>
      </p:sp>
      <p:sp>
        <p:nvSpPr>
          <p:cNvPr id="16" name="文本框 15"/>
          <p:cNvSpPr txBox="1"/>
          <p:nvPr/>
        </p:nvSpPr>
        <p:spPr>
          <a:xfrm>
            <a:off x="1434014" y="2470967"/>
            <a:ext cx="2438400" cy="646331"/>
          </a:xfrm>
          <a:prstGeom prst="rect">
            <a:avLst/>
          </a:prstGeom>
          <a:noFill/>
        </p:spPr>
        <p:txBody>
          <a:bodyPr wrap="square" rtlCol="0">
            <a:spAutoFit/>
          </a:bodyPr>
          <a:lstStyle/>
          <a:p>
            <a:r>
              <a:rPr lang="en-US" altLang="zh-CN" spc="-5" dirty="0">
                <a:solidFill>
                  <a:srgbClr val="2D75B6"/>
                </a:solidFill>
                <a:latin typeface="Ebrima"/>
                <a:cs typeface="Ebrima"/>
                <a:hlinkClick r:id="rId4"/>
              </a:rPr>
              <a:t>www.51macc.com</a:t>
            </a:r>
            <a:endParaRPr lang="en-US" altLang="zh-CN" dirty="0">
              <a:latin typeface="Ebrima"/>
              <a:cs typeface="Ebrima"/>
            </a:endParaRPr>
          </a:p>
          <a:p>
            <a:endParaRPr lang="zh-CN" altLang="en-US" dirty="0"/>
          </a:p>
        </p:txBody>
      </p:sp>
      <p:sp>
        <p:nvSpPr>
          <p:cNvPr id="22" name="文本框 21"/>
          <p:cNvSpPr txBox="1"/>
          <p:nvPr/>
        </p:nvSpPr>
        <p:spPr>
          <a:xfrm>
            <a:off x="4061069" y="1696819"/>
            <a:ext cx="461665" cy="1770965"/>
          </a:xfrm>
          <a:prstGeom prst="rect">
            <a:avLst/>
          </a:prstGeom>
          <a:noFill/>
        </p:spPr>
        <p:txBody>
          <a:bodyPr vert="eaVert" wrap="square" rtlCol="0">
            <a:spAutoFit/>
          </a:bodyPr>
          <a:lstStyle/>
          <a:p>
            <a:r>
              <a:rPr lang="zh-CN" altLang="en-US" dirty="0" smtClean="0"/>
              <a:t>目</a:t>
            </a:r>
            <a:r>
              <a:rPr lang="en-US" altLang="zh-CN" dirty="0"/>
              <a:t> </a:t>
            </a:r>
            <a:r>
              <a:rPr lang="en-US" altLang="zh-CN" dirty="0" smtClean="0"/>
              <a:t>             </a:t>
            </a:r>
            <a:r>
              <a:rPr lang="zh-CN" altLang="en-US" dirty="0" smtClean="0"/>
              <a:t>录</a:t>
            </a:r>
            <a:endParaRPr lang="zh-CN" altLang="en-US" dirty="0"/>
          </a:p>
        </p:txBody>
      </p:sp>
      <p:sp>
        <p:nvSpPr>
          <p:cNvPr id="24" name="object 7"/>
          <p:cNvSpPr/>
          <p:nvPr/>
        </p:nvSpPr>
        <p:spPr>
          <a:xfrm>
            <a:off x="11141964" y="3963161"/>
            <a:ext cx="0" cy="4342130"/>
          </a:xfrm>
          <a:custGeom>
            <a:avLst/>
            <a:gdLst/>
            <a:ahLst/>
            <a:cxnLst/>
            <a:rect l="l" t="t" r="r" b="b"/>
            <a:pathLst>
              <a:path h="4342130">
                <a:moveTo>
                  <a:pt x="0" y="0"/>
                </a:moveTo>
                <a:lnTo>
                  <a:pt x="0" y="4341685"/>
                </a:lnTo>
              </a:path>
            </a:pathLst>
          </a:custGeom>
          <a:ln w="6096">
            <a:solidFill>
              <a:srgbClr val="D0CECE"/>
            </a:solidFill>
            <a:prstDash val="dash"/>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8"/>
          <p:cNvSpPr txBox="1">
            <a:spLocks noGrp="1"/>
          </p:cNvSpPr>
          <p:nvPr/>
        </p:nvSpPr>
        <p:spPr>
          <a:xfrm>
            <a:off x="5029200" y="998562"/>
            <a:ext cx="1123315" cy="215444"/>
          </a:xfrm>
          <a:prstGeom prst="rect">
            <a:avLst/>
          </a:prstGeom>
        </p:spPr>
        <p:txBody>
          <a:bodyPr vert="horz" wrap="square" lIns="0" tIns="0" rIns="0" bIns="0" rtlCol="0">
            <a:spAutoFit/>
          </a:bodyPr>
          <a:lstStyle>
            <a:lvl1pPr>
              <a:defRPr sz="2400" b="1" i="0">
                <a:solidFill>
                  <a:schemeClr val="tx1"/>
                </a:solidFill>
                <a:latin typeface="Microsoft YaHei"/>
                <a:ea typeface="+mj-ea"/>
                <a:cs typeface="Microsoft YaHei"/>
              </a:defRPr>
            </a:lvl1pPr>
          </a:lstStyle>
          <a:p>
            <a:pPr marL="12700">
              <a:lnSpc>
                <a:spcPct val="100000"/>
              </a:lnSpc>
            </a:pPr>
            <a:r>
              <a:rPr sz="1400" spc="-5" dirty="0">
                <a:latin typeface="Calibri"/>
                <a:cs typeface="Calibri"/>
              </a:rPr>
              <a:t>1</a:t>
            </a:r>
            <a:r>
              <a:rPr sz="1400" dirty="0">
                <a:latin typeface="Calibri"/>
                <a:cs typeface="Calibri"/>
              </a:rPr>
              <a:t>.</a:t>
            </a:r>
            <a:r>
              <a:rPr sz="1400" dirty="0">
                <a:latin typeface="SimSun"/>
                <a:cs typeface="SimSun"/>
              </a:rPr>
              <a:t>产品说明</a:t>
            </a:r>
          </a:p>
        </p:txBody>
      </p:sp>
      <p:sp>
        <p:nvSpPr>
          <p:cNvPr id="29" name="object 9"/>
          <p:cNvSpPr txBox="1">
            <a:spLocks/>
          </p:cNvSpPr>
          <p:nvPr/>
        </p:nvSpPr>
        <p:spPr>
          <a:xfrm>
            <a:off x="5029200" y="1434126"/>
            <a:ext cx="3208757" cy="3300904"/>
          </a:xfrm>
          <a:prstGeom prst="rect">
            <a:avLst/>
          </a:prstGeom>
        </p:spPr>
        <p:txBody>
          <a:bodyPr vert="horz"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r>
              <a:rPr lang="en-US" altLang="zh-CN" sz="1400" b="1" kern="0" dirty="0" smtClean="0">
                <a:solidFill>
                  <a:sysClr val="windowText" lastClr="000000"/>
                </a:solidFill>
                <a:latin typeface="Calibri"/>
                <a:cs typeface="Calibri"/>
              </a:rPr>
              <a:t>2.</a:t>
            </a:r>
            <a:r>
              <a:rPr lang="zh-CN" altLang="en-US" sz="1400" b="1" kern="0" dirty="0" smtClean="0">
                <a:solidFill>
                  <a:sysClr val="windowText" lastClr="000000"/>
                </a:solidFill>
              </a:rPr>
              <a:t>产品使用</a:t>
            </a:r>
            <a:endParaRPr lang="en-US" altLang="zh-CN" sz="1400" b="1" kern="0" dirty="0" smtClean="0">
              <a:solidFill>
                <a:sysClr val="windowText" lastClr="000000"/>
              </a:solidFill>
            </a:endParaRPr>
          </a:p>
          <a:p>
            <a:pPr marL="12700"/>
            <a:r>
              <a:rPr lang="en-US" altLang="zh-CN" sz="1400" kern="0" spc="-5" dirty="0">
                <a:solidFill>
                  <a:sysClr val="windowText" lastClr="000000"/>
                </a:solidFill>
                <a:latin typeface="Calibri"/>
                <a:cs typeface="Calibri"/>
              </a:rPr>
              <a:t> </a:t>
            </a:r>
            <a:r>
              <a:rPr lang="en-US" altLang="zh-CN" sz="1400" kern="0" spc="-5" dirty="0" smtClean="0">
                <a:solidFill>
                  <a:sysClr val="windowText" lastClr="000000"/>
                </a:solidFill>
                <a:latin typeface="Calibri"/>
                <a:cs typeface="Calibri"/>
              </a:rPr>
              <a:t> </a:t>
            </a:r>
          </a:p>
          <a:p>
            <a:pPr marL="12700"/>
            <a:r>
              <a:rPr lang="en-US" altLang="zh-CN" sz="1400" kern="0" spc="-5" dirty="0">
                <a:solidFill>
                  <a:sysClr val="windowText" lastClr="000000"/>
                </a:solidFill>
                <a:latin typeface="Calibri"/>
                <a:cs typeface="Calibri"/>
              </a:rPr>
              <a:t> </a:t>
            </a:r>
            <a:r>
              <a:rPr lang="en-US" altLang="zh-CN" sz="1400" kern="0" spc="-5" dirty="0" smtClean="0">
                <a:solidFill>
                  <a:sysClr val="windowText" lastClr="000000"/>
                </a:solidFill>
                <a:latin typeface="Calibri"/>
                <a:cs typeface="Calibri"/>
              </a:rPr>
              <a:t>        2.1</a:t>
            </a:r>
            <a:r>
              <a:rPr lang="zh-CN" altLang="en-US" sz="1400" kern="0" spc="-95" dirty="0" smtClean="0">
                <a:solidFill>
                  <a:sysClr val="windowText" lastClr="000000"/>
                </a:solidFill>
                <a:latin typeface="Calibri"/>
                <a:cs typeface="Calibri"/>
              </a:rPr>
              <a:t> </a:t>
            </a:r>
            <a:r>
              <a:rPr lang="en-US" altLang="zh-CN" sz="1400" kern="0" spc="-5" dirty="0" smtClean="0">
                <a:solidFill>
                  <a:sysClr val="windowText" lastClr="000000"/>
                </a:solidFill>
                <a:latin typeface="Calibri"/>
                <a:cs typeface="Calibri"/>
              </a:rPr>
              <a:t>MACC</a:t>
            </a:r>
            <a:r>
              <a:rPr lang="zh-CN" altLang="en-US" sz="1400" kern="0" spc="-5" dirty="0" smtClean="0">
                <a:solidFill>
                  <a:sysClr val="windowText" lastClr="000000"/>
                </a:solidFill>
                <a:latin typeface="SimSun"/>
                <a:cs typeface="SimSun"/>
              </a:rPr>
              <a:t>售后配件查询系统</a:t>
            </a:r>
            <a:endParaRPr lang="en-US" altLang="zh-CN" sz="1400" kern="0" dirty="0">
              <a:solidFill>
                <a:sysClr val="windowText" lastClr="000000"/>
              </a:solidFill>
              <a:latin typeface="SimSun"/>
              <a:cs typeface="SimSun"/>
            </a:endParaRPr>
          </a:p>
          <a:p>
            <a:pPr marL="12700"/>
            <a:r>
              <a:rPr lang="en-US" altLang="zh-CN" sz="1400" kern="0" dirty="0" smtClean="0">
                <a:solidFill>
                  <a:sysClr val="windowText" lastClr="000000"/>
                </a:solidFill>
                <a:latin typeface="SimSun"/>
                <a:cs typeface="Calibri"/>
              </a:rPr>
              <a:t>        </a:t>
            </a:r>
            <a:r>
              <a:rPr lang="en-US" altLang="zh-CN" sz="1050" kern="0" dirty="0" smtClean="0">
                <a:solidFill>
                  <a:sysClr val="windowText" lastClr="000000"/>
                </a:solidFill>
                <a:latin typeface="Calibri"/>
                <a:cs typeface="Calibri"/>
              </a:rPr>
              <a:t>2.1.1</a:t>
            </a:r>
            <a:r>
              <a:rPr lang="zh-CN" altLang="en-US" sz="1050" kern="0" spc="-100" dirty="0" smtClean="0">
                <a:solidFill>
                  <a:sysClr val="windowText" lastClr="000000"/>
                </a:solidFill>
                <a:latin typeface="Calibri"/>
                <a:cs typeface="Calibri"/>
              </a:rPr>
              <a:t> </a:t>
            </a:r>
            <a:r>
              <a:rPr lang="zh-CN" altLang="en-US" sz="1050" kern="0" dirty="0" smtClean="0">
                <a:solidFill>
                  <a:sysClr val="windowText" lastClr="000000"/>
                </a:solidFill>
                <a:latin typeface="SimSun"/>
                <a:cs typeface="SimSun"/>
              </a:rPr>
              <a:t>车型查询</a:t>
            </a:r>
          </a:p>
          <a:p>
            <a:pPr marL="1164590" lvl="2" indent="-398780">
              <a:spcBef>
                <a:spcPts val="840"/>
              </a:spcBef>
              <a:buFontTx/>
              <a:buAutoNum type="arabicPeriod" startAt="2"/>
              <a:tabLst>
                <a:tab pos="1165225" algn="l"/>
              </a:tabLst>
            </a:pPr>
            <a:r>
              <a:rPr lang="en-US" altLang="zh-CN" sz="1050" kern="0" dirty="0" smtClean="0">
                <a:solidFill>
                  <a:sysClr val="windowText" lastClr="000000"/>
                </a:solidFill>
                <a:latin typeface="Calibri"/>
                <a:cs typeface="Calibri"/>
              </a:rPr>
              <a:t>VIN</a:t>
            </a:r>
            <a:r>
              <a:rPr lang="zh-CN" altLang="en-US" sz="1050" kern="0" dirty="0" smtClean="0">
                <a:solidFill>
                  <a:sysClr val="windowText" lastClr="000000"/>
                </a:solidFill>
                <a:latin typeface="SimSun"/>
                <a:cs typeface="SimSun"/>
              </a:rPr>
              <a:t>查询</a:t>
            </a:r>
          </a:p>
          <a:p>
            <a:pPr marL="1164590" lvl="2" indent="-398780">
              <a:spcBef>
                <a:spcPts val="840"/>
              </a:spcBef>
              <a:buFontTx/>
              <a:buAutoNum type="arabicPeriod" startAt="2"/>
              <a:tabLst>
                <a:tab pos="1165225" algn="l"/>
              </a:tabLst>
            </a:pPr>
            <a:r>
              <a:rPr lang="en-US" altLang="zh-CN" sz="1050" kern="0" spc="-10" dirty="0" smtClean="0">
                <a:solidFill>
                  <a:sysClr val="windowText" lastClr="000000"/>
                </a:solidFill>
                <a:latin typeface="Calibri"/>
                <a:cs typeface="Calibri"/>
              </a:rPr>
              <a:t>MI-key</a:t>
            </a:r>
            <a:r>
              <a:rPr lang="zh-CN" altLang="en-US" sz="1050" kern="0" spc="-10" dirty="0" smtClean="0">
                <a:solidFill>
                  <a:sysClr val="windowText" lastClr="000000"/>
                </a:solidFill>
                <a:latin typeface="SimSun"/>
                <a:cs typeface="SimSun"/>
              </a:rPr>
              <a:t>查询</a:t>
            </a:r>
            <a:endParaRPr lang="zh-CN" altLang="en-US" sz="1050" kern="0" dirty="0" smtClean="0">
              <a:solidFill>
                <a:sysClr val="windowText" lastClr="000000"/>
              </a:solidFill>
              <a:latin typeface="SimSun"/>
              <a:cs typeface="SimSun"/>
            </a:endParaRPr>
          </a:p>
          <a:p>
            <a:pPr marL="765175" marR="462280">
              <a:lnSpc>
                <a:spcPct val="150000"/>
              </a:lnSpc>
            </a:pPr>
            <a:r>
              <a:rPr lang="en-US" altLang="zh-CN" sz="1050" kern="0" dirty="0" smtClean="0">
                <a:solidFill>
                  <a:sysClr val="windowText" lastClr="000000"/>
                </a:solidFill>
                <a:latin typeface="Calibri"/>
                <a:cs typeface="Calibri"/>
              </a:rPr>
              <a:t>2.1.4 OE</a:t>
            </a:r>
            <a:r>
              <a:rPr lang="zh-CN" altLang="en-US" sz="1050" kern="0" dirty="0" smtClean="0">
                <a:solidFill>
                  <a:sysClr val="windowText" lastClr="000000"/>
                </a:solidFill>
                <a:latin typeface="SimSun"/>
                <a:cs typeface="SimSun"/>
              </a:rPr>
              <a:t>号码查询  </a:t>
            </a:r>
            <a:endParaRPr lang="en-US" altLang="zh-CN" sz="1050" kern="0" dirty="0" smtClean="0">
              <a:solidFill>
                <a:sysClr val="windowText" lastClr="000000"/>
              </a:solidFill>
              <a:latin typeface="SimSun"/>
              <a:cs typeface="SimSun"/>
            </a:endParaRPr>
          </a:p>
          <a:p>
            <a:pPr marL="765175" marR="462280">
              <a:lnSpc>
                <a:spcPct val="150000"/>
              </a:lnSpc>
            </a:pPr>
            <a:r>
              <a:rPr lang="en-US" altLang="zh-CN" sz="1050" kern="0" dirty="0" smtClean="0">
                <a:solidFill>
                  <a:sysClr val="windowText" lastClr="000000"/>
                </a:solidFill>
                <a:latin typeface="Calibri"/>
                <a:cs typeface="Calibri"/>
              </a:rPr>
              <a:t>2.1.5</a:t>
            </a:r>
            <a:r>
              <a:rPr lang="zh-CN" altLang="en-US" sz="1050" kern="0" spc="-90" dirty="0" smtClean="0">
                <a:solidFill>
                  <a:sysClr val="windowText" lastClr="000000"/>
                </a:solidFill>
                <a:latin typeface="Calibri"/>
                <a:cs typeface="Calibri"/>
              </a:rPr>
              <a:t> </a:t>
            </a:r>
            <a:r>
              <a:rPr lang="zh-CN" altLang="en-US" sz="1050" kern="0" dirty="0" smtClean="0">
                <a:solidFill>
                  <a:sysClr val="windowText" lastClr="000000"/>
                </a:solidFill>
                <a:latin typeface="SimSun"/>
                <a:cs typeface="SimSun"/>
              </a:rPr>
              <a:t>售后品牌查询</a:t>
            </a:r>
          </a:p>
          <a:p>
            <a:pPr marL="259079">
              <a:spcBef>
                <a:spcPts val="1005"/>
              </a:spcBef>
            </a:pPr>
            <a:r>
              <a:rPr lang="en-US" altLang="zh-CN" sz="1400" kern="0" spc="-5" dirty="0" smtClean="0">
                <a:solidFill>
                  <a:sysClr val="windowText" lastClr="000000"/>
                </a:solidFill>
                <a:latin typeface="Calibri"/>
                <a:cs typeface="Calibri"/>
              </a:rPr>
              <a:t> 2.2</a:t>
            </a:r>
            <a:r>
              <a:rPr lang="zh-CN" altLang="en-US" sz="1400" kern="0" spc="-95" dirty="0" smtClean="0">
                <a:solidFill>
                  <a:sysClr val="windowText" lastClr="000000"/>
                </a:solidFill>
                <a:latin typeface="Calibri"/>
                <a:cs typeface="Calibri"/>
              </a:rPr>
              <a:t> </a:t>
            </a:r>
            <a:r>
              <a:rPr lang="en-US" altLang="zh-CN" sz="1400" kern="0" spc="-5" dirty="0" smtClean="0">
                <a:solidFill>
                  <a:sysClr val="windowText" lastClr="000000"/>
                </a:solidFill>
                <a:latin typeface="Calibri"/>
                <a:cs typeface="Calibri"/>
              </a:rPr>
              <a:t>VIN</a:t>
            </a:r>
            <a:r>
              <a:rPr lang="zh-CN" altLang="en-US" sz="1400" kern="0" spc="-5" dirty="0" smtClean="0">
                <a:solidFill>
                  <a:sysClr val="windowText" lastClr="000000"/>
                </a:solidFill>
                <a:latin typeface="SimSun"/>
                <a:cs typeface="SimSun"/>
              </a:rPr>
              <a:t>车型定型</a:t>
            </a:r>
            <a:endParaRPr lang="zh-CN" altLang="en-US" sz="1400" kern="0" dirty="0" smtClean="0">
              <a:solidFill>
                <a:sysClr val="windowText" lastClr="000000"/>
              </a:solidFill>
              <a:latin typeface="SimSun"/>
              <a:cs typeface="SimSun"/>
            </a:endParaRPr>
          </a:p>
          <a:p>
            <a:pPr marL="259079">
              <a:spcBef>
                <a:spcPts val="1075"/>
              </a:spcBef>
            </a:pPr>
            <a:r>
              <a:rPr lang="en-US" altLang="zh-CN" sz="1400" kern="0" spc="-5" dirty="0" smtClean="0">
                <a:solidFill>
                  <a:sysClr val="windowText" lastClr="000000"/>
                </a:solidFill>
                <a:latin typeface="Calibri"/>
                <a:cs typeface="Calibri"/>
              </a:rPr>
              <a:t>2.3</a:t>
            </a:r>
            <a:r>
              <a:rPr lang="zh-CN" altLang="en-US" sz="1400" kern="0" spc="-85" dirty="0" smtClean="0">
                <a:solidFill>
                  <a:sysClr val="windowText" lastClr="000000"/>
                </a:solidFill>
                <a:latin typeface="Calibri"/>
                <a:cs typeface="Calibri"/>
              </a:rPr>
              <a:t> </a:t>
            </a:r>
            <a:r>
              <a:rPr lang="zh-CN" altLang="en-US" sz="1400" kern="0" spc="-5" dirty="0" smtClean="0">
                <a:solidFill>
                  <a:sysClr val="windowText" lastClr="000000"/>
                </a:solidFill>
                <a:latin typeface="SimSun"/>
                <a:cs typeface="SimSun"/>
              </a:rPr>
              <a:t>维修保养信息查询</a:t>
            </a:r>
            <a:endParaRPr lang="zh-CN" altLang="en-US" sz="1400" kern="0" dirty="0" smtClean="0">
              <a:solidFill>
                <a:sysClr val="windowText" lastClr="000000"/>
              </a:solidFill>
              <a:latin typeface="SimSun"/>
              <a:cs typeface="SimSun"/>
            </a:endParaRPr>
          </a:p>
          <a:p>
            <a:pPr marL="259079">
              <a:spcBef>
                <a:spcPts val="915"/>
              </a:spcBef>
            </a:pPr>
            <a:r>
              <a:rPr lang="en-US" altLang="zh-CN" sz="1400" kern="0" spc="-5" dirty="0" smtClean="0">
                <a:solidFill>
                  <a:sysClr val="windowText" lastClr="000000"/>
                </a:solidFill>
                <a:latin typeface="Calibri"/>
                <a:cs typeface="Calibri"/>
              </a:rPr>
              <a:t>2.3</a:t>
            </a:r>
            <a:r>
              <a:rPr lang="zh-CN" altLang="en-US" sz="1400" kern="0" spc="-90" dirty="0" smtClean="0">
                <a:solidFill>
                  <a:sysClr val="windowText" lastClr="000000"/>
                </a:solidFill>
                <a:latin typeface="Calibri"/>
                <a:cs typeface="Calibri"/>
              </a:rPr>
              <a:t> </a:t>
            </a:r>
            <a:r>
              <a:rPr lang="zh-CN" altLang="en-US" sz="1400" kern="0" spc="-5" dirty="0" smtClean="0">
                <a:solidFill>
                  <a:sysClr val="windowText" lastClr="000000"/>
                </a:solidFill>
                <a:latin typeface="SimSun"/>
                <a:cs typeface="SimSun"/>
              </a:rPr>
              <a:t>昂美官网</a:t>
            </a:r>
            <a:endParaRPr lang="zh-CN" altLang="en-US" sz="1400" kern="0" dirty="0" smtClean="0">
              <a:solidFill>
                <a:sysClr val="windowText" lastClr="000000"/>
              </a:solidFill>
              <a:latin typeface="SimSun"/>
              <a:cs typeface="SimSun"/>
            </a:endParaRPr>
          </a:p>
          <a:p>
            <a:pPr marL="12700">
              <a:spcBef>
                <a:spcPts val="1415"/>
              </a:spcBef>
            </a:pPr>
            <a:r>
              <a:rPr lang="en-US" altLang="zh-CN" sz="1400" b="1" kern="0" dirty="0" smtClean="0">
                <a:solidFill>
                  <a:sysClr val="windowText" lastClr="000000"/>
                </a:solidFill>
                <a:latin typeface="Calibri"/>
                <a:cs typeface="Calibri"/>
              </a:rPr>
              <a:t>3.</a:t>
            </a:r>
            <a:r>
              <a:rPr lang="zh-CN" altLang="en-US" sz="1400" b="1" kern="0" dirty="0" smtClean="0">
                <a:solidFill>
                  <a:sysClr val="windowText" lastClr="000000"/>
                </a:solidFill>
              </a:rPr>
              <a:t>产品优势</a:t>
            </a:r>
            <a:endParaRPr lang="zh-CN" altLang="en-US" sz="1400" b="1" kern="0" dirty="0">
              <a:solidFill>
                <a:sysClr val="windowText" lastClr="000000"/>
              </a:solidFill>
            </a:endParaRPr>
          </a:p>
        </p:txBody>
      </p:sp>
    </p:spTree>
    <p:extLst>
      <p:ext uri="{BB962C8B-B14F-4D97-AF65-F5344CB8AC3E}">
        <p14:creationId xmlns:p14="http://schemas.microsoft.com/office/powerpoint/2010/main" val="31328219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0453" y="980028"/>
            <a:ext cx="881063" cy="207749"/>
          </a:xfrm>
          <a:prstGeom prst="rect">
            <a:avLst/>
          </a:prstGeom>
        </p:spPr>
        <p:txBody>
          <a:bodyPr vert="horz" wrap="square" lIns="0" tIns="0" rIns="0" bIns="0" rtlCol="0">
            <a:spAutoFit/>
          </a:bodyPr>
          <a:lstStyle/>
          <a:p>
            <a:pPr marL="9525"/>
            <a:r>
              <a:rPr sz="1350" b="1" dirty="0">
                <a:latin typeface="Calibri"/>
                <a:cs typeface="Calibri"/>
              </a:rPr>
              <a:t>1.</a:t>
            </a:r>
            <a:r>
              <a:rPr sz="1350" b="1" spc="-68" dirty="0">
                <a:latin typeface="Calibri"/>
                <a:cs typeface="Calibri"/>
              </a:rPr>
              <a:t> </a:t>
            </a:r>
            <a:r>
              <a:rPr sz="1350" b="1" dirty="0">
                <a:latin typeface="SimSun"/>
                <a:cs typeface="SimSun"/>
              </a:rPr>
              <a:t>产品说明</a:t>
            </a:r>
            <a:endParaRPr sz="1350">
              <a:latin typeface="SimSun"/>
              <a:cs typeface="SimSun"/>
            </a:endParaRPr>
          </a:p>
        </p:txBody>
      </p:sp>
      <p:sp>
        <p:nvSpPr>
          <p:cNvPr id="3" name="object 3"/>
          <p:cNvSpPr txBox="1"/>
          <p:nvPr/>
        </p:nvSpPr>
        <p:spPr>
          <a:xfrm>
            <a:off x="1505140" y="1822703"/>
            <a:ext cx="6218873" cy="1698607"/>
          </a:xfrm>
          <a:prstGeom prst="rect">
            <a:avLst/>
          </a:prstGeom>
        </p:spPr>
        <p:txBody>
          <a:bodyPr vert="horz" wrap="square" lIns="0" tIns="91440" rIns="0" bIns="0" rtlCol="0">
            <a:spAutoFit/>
          </a:bodyPr>
          <a:lstStyle/>
          <a:p>
            <a:pPr marL="9525" indent="310515">
              <a:spcBef>
                <a:spcPts val="720"/>
              </a:spcBef>
            </a:pPr>
            <a:r>
              <a:rPr sz="1200" spc="-8" dirty="0">
                <a:latin typeface="Calibri"/>
                <a:cs typeface="Calibri"/>
              </a:rPr>
              <a:t>MACC </a:t>
            </a:r>
            <a:r>
              <a:rPr sz="1200" spc="-4" dirty="0">
                <a:latin typeface="Calibri"/>
                <a:cs typeface="Calibri"/>
              </a:rPr>
              <a:t>2.0</a:t>
            </a:r>
            <a:r>
              <a:rPr sz="1200" spc="23" dirty="0">
                <a:latin typeface="Calibri"/>
                <a:cs typeface="Calibri"/>
              </a:rPr>
              <a:t> </a:t>
            </a:r>
            <a:r>
              <a:rPr sz="1200" spc="-4" dirty="0">
                <a:latin typeface="SimSun"/>
                <a:cs typeface="SimSun"/>
              </a:rPr>
              <a:t>查询系统支持多</a:t>
            </a:r>
            <a:r>
              <a:rPr sz="1200" spc="-4" dirty="0">
                <a:latin typeface="Calibri"/>
                <a:cs typeface="Calibri"/>
              </a:rPr>
              <a:t>PC</a:t>
            </a:r>
            <a:r>
              <a:rPr sz="1200" spc="-4" dirty="0">
                <a:latin typeface="SimSun"/>
                <a:cs typeface="SimSun"/>
              </a:rPr>
              <a:t>浏览器（暂不建议使用</a:t>
            </a:r>
            <a:r>
              <a:rPr sz="1200" spc="-4" dirty="0">
                <a:latin typeface="Calibri"/>
                <a:cs typeface="Calibri"/>
              </a:rPr>
              <a:t>IE</a:t>
            </a:r>
            <a:r>
              <a:rPr sz="1200" spc="-4" dirty="0">
                <a:latin typeface="SimSun"/>
                <a:cs typeface="SimSun"/>
              </a:rPr>
              <a:t>浏览器）及手机微信端查询，是国</a:t>
            </a:r>
            <a:endParaRPr sz="1200">
              <a:latin typeface="SimSun"/>
              <a:cs typeface="SimSun"/>
            </a:endParaRPr>
          </a:p>
          <a:p>
            <a:pPr marL="9525" marR="58579">
              <a:lnSpc>
                <a:spcPct val="144200"/>
              </a:lnSpc>
              <a:spcBef>
                <a:spcPts val="30"/>
              </a:spcBef>
            </a:pPr>
            <a:r>
              <a:rPr sz="1200" spc="-4" dirty="0">
                <a:latin typeface="SimSun"/>
                <a:cs typeface="SimSun"/>
              </a:rPr>
              <a:t>内首款</a:t>
            </a:r>
            <a:r>
              <a:rPr sz="1200" dirty="0">
                <a:latin typeface="SimSun"/>
                <a:cs typeface="SimSun"/>
              </a:rPr>
              <a:t>在</a:t>
            </a:r>
            <a:r>
              <a:rPr sz="1200" spc="-4" dirty="0">
                <a:latin typeface="SimSun"/>
                <a:cs typeface="SimSun"/>
              </a:rPr>
              <a:t>线</a:t>
            </a:r>
            <a:r>
              <a:rPr sz="1500" b="1" dirty="0">
                <a:solidFill>
                  <a:srgbClr val="FF0000"/>
                </a:solidFill>
                <a:latin typeface="SimSun"/>
                <a:cs typeface="SimSun"/>
              </a:rPr>
              <a:t>免费</a:t>
            </a:r>
            <a:r>
              <a:rPr sz="1200" spc="-4" dirty="0">
                <a:latin typeface="SimSun"/>
                <a:cs typeface="SimSun"/>
              </a:rPr>
              <a:t>售后查</a:t>
            </a:r>
            <a:r>
              <a:rPr sz="1200" dirty="0">
                <a:latin typeface="SimSun"/>
                <a:cs typeface="SimSun"/>
              </a:rPr>
              <a:t>询</a:t>
            </a:r>
            <a:r>
              <a:rPr sz="1200" spc="-4" dirty="0">
                <a:latin typeface="SimSun"/>
                <a:cs typeface="SimSun"/>
              </a:rPr>
              <a:t>系统</a:t>
            </a:r>
            <a:r>
              <a:rPr sz="1200" dirty="0">
                <a:latin typeface="SimSun"/>
                <a:cs typeface="SimSun"/>
              </a:rPr>
              <a:t>，</a:t>
            </a:r>
            <a:r>
              <a:rPr sz="1200" spc="-4" dirty="0">
                <a:latin typeface="SimSun"/>
                <a:cs typeface="SimSun"/>
              </a:rPr>
              <a:t>涉及</a:t>
            </a:r>
            <a:r>
              <a:rPr sz="1200" b="1" spc="-4" dirty="0">
                <a:solidFill>
                  <a:srgbClr val="FF0000"/>
                </a:solidFill>
                <a:latin typeface="SimSun"/>
                <a:cs typeface="SimSun"/>
              </a:rPr>
              <a:t>汽</a:t>
            </a:r>
            <a:r>
              <a:rPr sz="1200" b="1" dirty="0">
                <a:solidFill>
                  <a:srgbClr val="FF0000"/>
                </a:solidFill>
                <a:latin typeface="SimSun"/>
                <a:cs typeface="SimSun"/>
              </a:rPr>
              <a:t>车</a:t>
            </a:r>
            <a:r>
              <a:rPr sz="1200" b="1" spc="-8" dirty="0">
                <a:solidFill>
                  <a:srgbClr val="FF0000"/>
                </a:solidFill>
                <a:latin typeface="Calibri"/>
                <a:cs typeface="Calibri"/>
              </a:rPr>
              <a:t>VI</a:t>
            </a:r>
            <a:r>
              <a:rPr sz="1200" b="1" spc="-4" dirty="0">
                <a:solidFill>
                  <a:srgbClr val="FF0000"/>
                </a:solidFill>
                <a:latin typeface="Calibri"/>
                <a:cs typeface="Calibri"/>
              </a:rPr>
              <a:t>N</a:t>
            </a:r>
            <a:r>
              <a:rPr sz="1200" b="1" spc="-4" dirty="0">
                <a:solidFill>
                  <a:srgbClr val="FF0000"/>
                </a:solidFill>
                <a:latin typeface="SimSun"/>
                <a:cs typeface="SimSun"/>
              </a:rPr>
              <a:t>查</a:t>
            </a:r>
            <a:r>
              <a:rPr sz="1200" b="1" dirty="0">
                <a:solidFill>
                  <a:srgbClr val="FF0000"/>
                </a:solidFill>
                <a:latin typeface="SimSun"/>
                <a:cs typeface="SimSun"/>
              </a:rPr>
              <a:t>询</a:t>
            </a:r>
            <a:r>
              <a:rPr sz="1200" spc="-4" dirty="0">
                <a:latin typeface="SimSun"/>
                <a:cs typeface="SimSun"/>
              </a:rPr>
              <a:t>、</a:t>
            </a:r>
            <a:r>
              <a:rPr sz="1200" b="1" spc="-4" dirty="0">
                <a:solidFill>
                  <a:srgbClr val="FF0000"/>
                </a:solidFill>
                <a:latin typeface="SimSun"/>
                <a:cs typeface="SimSun"/>
              </a:rPr>
              <a:t>零部</a:t>
            </a:r>
            <a:r>
              <a:rPr sz="1200" b="1" spc="8" dirty="0">
                <a:solidFill>
                  <a:srgbClr val="FF0000"/>
                </a:solidFill>
                <a:latin typeface="SimSun"/>
                <a:cs typeface="SimSun"/>
              </a:rPr>
              <a:t>件</a:t>
            </a:r>
            <a:r>
              <a:rPr sz="1200" b="1" spc="-4" dirty="0">
                <a:solidFill>
                  <a:srgbClr val="FF0000"/>
                </a:solidFill>
                <a:latin typeface="Calibri"/>
                <a:cs typeface="Calibri"/>
              </a:rPr>
              <a:t>OE</a:t>
            </a:r>
            <a:r>
              <a:rPr sz="1200" b="1" spc="-4" dirty="0">
                <a:solidFill>
                  <a:srgbClr val="FF0000"/>
                </a:solidFill>
                <a:latin typeface="SimSun"/>
                <a:cs typeface="SimSun"/>
              </a:rPr>
              <a:t>号</a:t>
            </a:r>
            <a:r>
              <a:rPr sz="1200" b="1" dirty="0">
                <a:solidFill>
                  <a:srgbClr val="FF0000"/>
                </a:solidFill>
                <a:latin typeface="SimSun"/>
                <a:cs typeface="SimSun"/>
              </a:rPr>
              <a:t>码</a:t>
            </a:r>
            <a:r>
              <a:rPr sz="1200" b="1" spc="-4" dirty="0">
                <a:solidFill>
                  <a:srgbClr val="FF0000"/>
                </a:solidFill>
                <a:latin typeface="SimSun"/>
                <a:cs typeface="SimSun"/>
              </a:rPr>
              <a:t>查</a:t>
            </a:r>
            <a:r>
              <a:rPr sz="1200" b="1" dirty="0">
                <a:solidFill>
                  <a:srgbClr val="FF0000"/>
                </a:solidFill>
                <a:latin typeface="SimSun"/>
                <a:cs typeface="SimSun"/>
              </a:rPr>
              <a:t>询</a:t>
            </a:r>
            <a:r>
              <a:rPr sz="1200" spc="-4" dirty="0">
                <a:latin typeface="SimSun"/>
                <a:cs typeface="SimSun"/>
              </a:rPr>
              <a:t>、</a:t>
            </a:r>
            <a:r>
              <a:rPr sz="1200" b="1" dirty="0">
                <a:solidFill>
                  <a:srgbClr val="FF0000"/>
                </a:solidFill>
                <a:latin typeface="SimSun"/>
                <a:cs typeface="SimSun"/>
              </a:rPr>
              <a:t>保</a:t>
            </a:r>
            <a:r>
              <a:rPr sz="1200" b="1" spc="-4" dirty="0">
                <a:solidFill>
                  <a:srgbClr val="FF0000"/>
                </a:solidFill>
                <a:latin typeface="SimSun"/>
                <a:cs typeface="SimSun"/>
              </a:rPr>
              <a:t>养</a:t>
            </a:r>
            <a:r>
              <a:rPr sz="1200" b="1" spc="8" dirty="0">
                <a:solidFill>
                  <a:srgbClr val="FF0000"/>
                </a:solidFill>
                <a:latin typeface="SimSun"/>
                <a:cs typeface="SimSun"/>
              </a:rPr>
              <a:t>件</a:t>
            </a:r>
            <a:r>
              <a:rPr sz="1200" dirty="0">
                <a:latin typeface="SimSun"/>
                <a:cs typeface="SimSun"/>
              </a:rPr>
              <a:t>、</a:t>
            </a:r>
            <a:r>
              <a:rPr sz="1200" b="1" spc="-4" dirty="0">
                <a:solidFill>
                  <a:srgbClr val="FF0000"/>
                </a:solidFill>
                <a:latin typeface="SimSun"/>
                <a:cs typeface="SimSun"/>
              </a:rPr>
              <a:t>全车</a:t>
            </a:r>
            <a:r>
              <a:rPr sz="1200" b="1" spc="-8" dirty="0">
                <a:solidFill>
                  <a:srgbClr val="FF0000"/>
                </a:solidFill>
                <a:latin typeface="SimSun"/>
                <a:cs typeface="SimSun"/>
              </a:rPr>
              <a:t>件</a:t>
            </a:r>
            <a:r>
              <a:rPr sz="1200" spc="-4" dirty="0">
                <a:latin typeface="SimSun"/>
                <a:cs typeface="SimSun"/>
              </a:rPr>
              <a:t>、  </a:t>
            </a:r>
            <a:r>
              <a:rPr sz="1200" b="1" spc="-4" dirty="0">
                <a:solidFill>
                  <a:srgbClr val="FF0000"/>
                </a:solidFill>
                <a:latin typeface="SimSun"/>
                <a:cs typeface="SimSun"/>
              </a:rPr>
              <a:t>保养周期</a:t>
            </a:r>
            <a:r>
              <a:rPr sz="1200" spc="-4" dirty="0">
                <a:latin typeface="SimSun"/>
                <a:cs typeface="SimSun"/>
              </a:rPr>
              <a:t>等查询功能。</a:t>
            </a:r>
            <a:endParaRPr sz="1200">
              <a:latin typeface="SimSun"/>
              <a:cs typeface="SimSun"/>
            </a:endParaRPr>
          </a:p>
          <a:p>
            <a:pPr marL="319088">
              <a:spcBef>
                <a:spcPts val="720"/>
              </a:spcBef>
            </a:pPr>
            <a:r>
              <a:rPr sz="1200" spc="-4" dirty="0">
                <a:latin typeface="SimSun"/>
                <a:cs typeface="SimSun"/>
              </a:rPr>
              <a:t>手机微信端查询同步上线，更支持保有量查询、上牌量查询</a:t>
            </a:r>
            <a:r>
              <a:rPr sz="1200" spc="-4" dirty="0">
                <a:latin typeface="Calibri"/>
                <a:cs typeface="Calibri"/>
              </a:rPr>
              <a:t>(</a:t>
            </a:r>
            <a:r>
              <a:rPr sz="1200" spc="-4" dirty="0">
                <a:latin typeface="SimSun"/>
                <a:cs typeface="SimSun"/>
              </a:rPr>
              <a:t>微信关注“</a:t>
            </a:r>
            <a:r>
              <a:rPr sz="1200" spc="-4" dirty="0">
                <a:latin typeface="Calibri"/>
                <a:cs typeface="Calibri"/>
              </a:rPr>
              <a:t>mattrio</a:t>
            </a:r>
            <a:r>
              <a:rPr sz="1200" spc="-4" dirty="0">
                <a:latin typeface="SimSun"/>
                <a:cs typeface="SimSun"/>
              </a:rPr>
              <a:t>”体验</a:t>
            </a:r>
            <a:r>
              <a:rPr sz="1200" spc="-4" dirty="0">
                <a:latin typeface="Calibri"/>
                <a:cs typeface="Calibri"/>
              </a:rPr>
              <a:t>)</a:t>
            </a:r>
            <a:r>
              <a:rPr sz="1200" spc="-4" dirty="0">
                <a:latin typeface="SimSun"/>
                <a:cs typeface="SimSun"/>
              </a:rPr>
              <a:t>。</a:t>
            </a:r>
            <a:endParaRPr sz="1200">
              <a:latin typeface="SimSun"/>
              <a:cs typeface="SimSun"/>
            </a:endParaRPr>
          </a:p>
          <a:p>
            <a:pPr marL="320040">
              <a:spcBef>
                <a:spcPts val="720"/>
              </a:spcBef>
            </a:pPr>
            <a:r>
              <a:rPr sz="1200" spc="-8" dirty="0">
                <a:latin typeface="SimSun"/>
                <a:cs typeface="SimSun"/>
              </a:rPr>
              <a:t>本产品昂美数据公司享有独立知识产权。</a:t>
            </a:r>
            <a:endParaRPr sz="1200">
              <a:latin typeface="SimSun"/>
              <a:cs typeface="SimSun"/>
            </a:endParaRPr>
          </a:p>
          <a:p>
            <a:pPr marL="320040">
              <a:spcBef>
                <a:spcPts val="720"/>
              </a:spcBef>
            </a:pPr>
            <a:r>
              <a:rPr sz="1200" spc="-4" dirty="0">
                <a:latin typeface="SimSun"/>
                <a:cs typeface="SimSun"/>
              </a:rPr>
              <a:t>欢迎您使用查询。</a:t>
            </a:r>
            <a:endParaRPr sz="1200">
              <a:latin typeface="SimSun"/>
              <a:cs typeface="SimSun"/>
            </a:endParaRPr>
          </a:p>
        </p:txBody>
      </p:sp>
      <p:sp>
        <p:nvSpPr>
          <p:cNvPr id="6" name="object 2"/>
          <p:cNvSpPr/>
          <p:nvPr/>
        </p:nvSpPr>
        <p:spPr>
          <a:xfrm>
            <a:off x="-4319" y="590550"/>
            <a:ext cx="9137650" cy="0"/>
          </a:xfrm>
          <a:custGeom>
            <a:avLst/>
            <a:gdLst/>
            <a:ahLst/>
            <a:cxnLst/>
            <a:rect l="l" t="t" r="r" b="b"/>
            <a:pathLst>
              <a:path w="9137650">
                <a:moveTo>
                  <a:pt x="0" y="0"/>
                </a:moveTo>
                <a:lnTo>
                  <a:pt x="9137142" y="0"/>
                </a:lnTo>
              </a:path>
            </a:pathLst>
          </a:custGeom>
          <a:ln w="19811">
            <a:solidFill>
              <a:srgbClr val="FF0000"/>
            </a:solidFill>
          </a:ln>
        </p:spPr>
        <p:txBody>
          <a:bodyPr wrap="square" lIns="0" tIns="0" rIns="0" bIns="0" rtlCol="0"/>
          <a:lstStyle/>
          <a:p>
            <a:endParaRPr/>
          </a:p>
        </p:txBody>
      </p:sp>
      <p:sp>
        <p:nvSpPr>
          <p:cNvPr id="7" name="object 2"/>
          <p:cNvSpPr/>
          <p:nvPr/>
        </p:nvSpPr>
        <p:spPr>
          <a:xfrm>
            <a:off x="7819643" y="161544"/>
            <a:ext cx="1324355" cy="355091"/>
          </a:xfrm>
          <a:prstGeom prst="rect">
            <a:avLst/>
          </a:prstGeom>
          <a:blipFill>
            <a:blip r:embed="rId2" cstate="print"/>
            <a:stretch>
              <a:fillRect/>
            </a:stretch>
          </a:blipFill>
        </p:spPr>
        <p:txBody>
          <a:bodyPr wrap="square" lIns="0" tIns="0" rIns="0" bIns="0" rtlCol="0"/>
          <a:lstStyle/>
          <a:p>
            <a:endParaRPr/>
          </a:p>
        </p:txBody>
      </p:sp>
      <p:sp>
        <p:nvSpPr>
          <p:cNvPr id="10" name="object 5"/>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11" name="object 11"/>
          <p:cNvSpPr/>
          <p:nvPr/>
        </p:nvSpPr>
        <p:spPr>
          <a:xfrm>
            <a:off x="1523" y="4607052"/>
            <a:ext cx="1376172" cy="355092"/>
          </a:xfrm>
          <a:prstGeom prst="rect">
            <a:avLst/>
          </a:prstGeom>
          <a:blipFill>
            <a:blip r:embed="rId3" cstate="print"/>
            <a:stretch>
              <a:fillRect/>
            </a:stretch>
          </a:blipFill>
        </p:spPr>
        <p:txBody>
          <a:bodyPr wrap="square" lIns="0" tIns="0" rIns="0" bIns="0" rtlCol="0"/>
          <a:lstStyle/>
          <a:p>
            <a:endParaRPr/>
          </a:p>
        </p:txBody>
      </p:sp>
      <p:sp>
        <p:nvSpPr>
          <p:cNvPr id="12" name="object 6"/>
          <p:cNvSpPr txBox="1">
            <a:spLocks noGrp="1"/>
          </p:cNvSpPr>
          <p:nvPr>
            <p:ph type="ftr" sz="quarter" idx="5"/>
          </p:nvPr>
        </p:nvSpPr>
        <p:spPr>
          <a:xfrm>
            <a:off x="5334000" y="5002530"/>
            <a:ext cx="3668395" cy="140970"/>
          </a:xfrm>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13" name="文本框 12"/>
          <p:cNvSpPr txBox="1"/>
          <p:nvPr/>
        </p:nvSpPr>
        <p:spPr>
          <a:xfrm>
            <a:off x="-24789" y="96508"/>
            <a:ext cx="1963289" cy="507831"/>
          </a:xfrm>
          <a:prstGeom prst="rect">
            <a:avLst/>
          </a:prstGeom>
          <a:noFill/>
        </p:spPr>
        <p:txBody>
          <a:bodyPr wrap="square" rtlCol="0">
            <a:spAutoFit/>
          </a:bodyPr>
          <a:lstStyle/>
          <a:p>
            <a:pPr algn="ctr"/>
            <a:r>
              <a:rPr lang="zh-CN" altLang="en-US"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品鉴网址</a:t>
            </a:r>
            <a:r>
              <a:rPr lang="en-US" altLang="zh-CN"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www.51macc.com</a:t>
            </a:r>
            <a:endParaRPr lang="zh-CN" altLang="en-US" sz="1350" dirty="0">
              <a:solidFill>
                <a:srgbClr val="5B9BD5">
                  <a:lumMod val="75000"/>
                </a:srgbClr>
              </a:solidFill>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391635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4319" y="590550"/>
            <a:ext cx="9137650" cy="0"/>
          </a:xfrm>
          <a:custGeom>
            <a:avLst/>
            <a:gdLst/>
            <a:ahLst/>
            <a:cxnLst/>
            <a:rect l="l" t="t" r="r" b="b"/>
            <a:pathLst>
              <a:path w="9137650">
                <a:moveTo>
                  <a:pt x="0" y="0"/>
                </a:moveTo>
                <a:lnTo>
                  <a:pt x="9137142" y="0"/>
                </a:lnTo>
              </a:path>
            </a:pathLst>
          </a:custGeom>
          <a:ln w="19811">
            <a:solidFill>
              <a:srgbClr val="FF0000"/>
            </a:solidFill>
          </a:ln>
        </p:spPr>
        <p:txBody>
          <a:bodyPr wrap="square" lIns="0" tIns="0" rIns="0" bIns="0" rtlCol="0"/>
          <a:lstStyle/>
          <a:p>
            <a:endParaRPr/>
          </a:p>
        </p:txBody>
      </p:sp>
      <p:sp>
        <p:nvSpPr>
          <p:cNvPr id="9" name="object 2"/>
          <p:cNvSpPr/>
          <p:nvPr/>
        </p:nvSpPr>
        <p:spPr>
          <a:xfrm>
            <a:off x="7819643" y="161544"/>
            <a:ext cx="1324355" cy="355091"/>
          </a:xfrm>
          <a:prstGeom prst="rect">
            <a:avLst/>
          </a:prstGeom>
          <a:blipFill>
            <a:blip r:embed="rId2" cstate="print"/>
            <a:stretch>
              <a:fillRect/>
            </a:stretch>
          </a:blipFill>
        </p:spPr>
        <p:txBody>
          <a:bodyPr wrap="square" lIns="0" tIns="0" rIns="0" bIns="0" rtlCol="0"/>
          <a:lstStyle/>
          <a:p>
            <a:endParaRPr/>
          </a:p>
        </p:txBody>
      </p:sp>
      <p:sp>
        <p:nvSpPr>
          <p:cNvPr id="10" name="object 5"/>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11" name="object 6"/>
          <p:cNvSpPr txBox="1">
            <a:spLocks noGrp="1"/>
          </p:cNvSpPr>
          <p:nvPr>
            <p:ph type="ftr" sz="quarter" idx="5"/>
          </p:nvPr>
        </p:nvSpPr>
        <p:spPr>
          <a:xfrm>
            <a:off x="5334000" y="5002530"/>
            <a:ext cx="3668395" cy="140970"/>
          </a:xfrm>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12" name="object 2"/>
          <p:cNvSpPr txBox="1"/>
          <p:nvPr/>
        </p:nvSpPr>
        <p:spPr>
          <a:xfrm>
            <a:off x="609600" y="719454"/>
            <a:ext cx="1174750" cy="299085"/>
          </a:xfrm>
          <a:prstGeom prst="rect">
            <a:avLst/>
          </a:prstGeom>
        </p:spPr>
        <p:txBody>
          <a:bodyPr vert="horz" wrap="square" lIns="0" tIns="0" rIns="0" bIns="0" rtlCol="0">
            <a:spAutoFit/>
          </a:bodyPr>
          <a:lstStyle/>
          <a:p>
            <a:pPr marL="12700">
              <a:lnSpc>
                <a:spcPct val="100000"/>
              </a:lnSpc>
            </a:pPr>
            <a:r>
              <a:rPr sz="1800" b="1" spc="-5" dirty="0">
                <a:latin typeface="Calibri"/>
                <a:cs typeface="Calibri"/>
              </a:rPr>
              <a:t>2.</a:t>
            </a:r>
            <a:r>
              <a:rPr sz="1800" b="1" spc="-100" dirty="0">
                <a:latin typeface="Calibri"/>
                <a:cs typeface="Calibri"/>
              </a:rPr>
              <a:t> </a:t>
            </a:r>
            <a:r>
              <a:rPr sz="1800" b="1" dirty="0">
                <a:latin typeface="SimSun"/>
                <a:cs typeface="SimSun"/>
              </a:rPr>
              <a:t>产品使用</a:t>
            </a:r>
            <a:endParaRPr sz="1800" dirty="0">
              <a:latin typeface="SimSun"/>
              <a:cs typeface="SimSun"/>
            </a:endParaRPr>
          </a:p>
        </p:txBody>
      </p:sp>
      <p:sp>
        <p:nvSpPr>
          <p:cNvPr id="13" name="object 11"/>
          <p:cNvSpPr txBox="1"/>
          <p:nvPr/>
        </p:nvSpPr>
        <p:spPr>
          <a:xfrm>
            <a:off x="1320483" y="1140401"/>
            <a:ext cx="1923414" cy="203200"/>
          </a:xfrm>
          <a:prstGeom prst="rect">
            <a:avLst/>
          </a:prstGeom>
        </p:spPr>
        <p:txBody>
          <a:bodyPr vert="horz" wrap="square" lIns="0" tIns="0" rIns="0" bIns="0" rtlCol="0">
            <a:spAutoFit/>
          </a:bodyPr>
          <a:lstStyle/>
          <a:p>
            <a:pPr marL="12700">
              <a:lnSpc>
                <a:spcPct val="100000"/>
              </a:lnSpc>
            </a:pPr>
            <a:r>
              <a:rPr sz="1200" dirty="0">
                <a:latin typeface="Calibri"/>
                <a:cs typeface="Calibri"/>
              </a:rPr>
              <a:t>1.</a:t>
            </a:r>
            <a:r>
              <a:rPr sz="1200" spc="-45" dirty="0">
                <a:latin typeface="Calibri"/>
                <a:cs typeface="Calibri"/>
              </a:rPr>
              <a:t> </a:t>
            </a:r>
            <a:r>
              <a:rPr sz="1200" spc="-10" dirty="0">
                <a:latin typeface="SimSun"/>
                <a:cs typeface="SimSun"/>
              </a:rPr>
              <a:t>登录“</a:t>
            </a:r>
            <a:r>
              <a:rPr sz="1200" spc="-10" dirty="0">
                <a:latin typeface="Calibri"/>
                <a:cs typeface="Calibri"/>
                <a:hlinkClick r:id="rId3"/>
              </a:rPr>
              <a:t>www.51macc.com</a:t>
            </a:r>
            <a:r>
              <a:rPr sz="1200" spc="-10" dirty="0">
                <a:latin typeface="SimSun"/>
                <a:cs typeface="SimSun"/>
              </a:rPr>
              <a:t>”</a:t>
            </a:r>
            <a:endParaRPr sz="1200" dirty="0">
              <a:latin typeface="SimSun"/>
              <a:cs typeface="SimSun"/>
            </a:endParaRPr>
          </a:p>
        </p:txBody>
      </p:sp>
      <p:sp>
        <p:nvSpPr>
          <p:cNvPr id="14" name="object 3"/>
          <p:cNvSpPr/>
          <p:nvPr/>
        </p:nvSpPr>
        <p:spPr>
          <a:xfrm>
            <a:off x="982980" y="1374427"/>
            <a:ext cx="2598420" cy="1676400"/>
          </a:xfrm>
          <a:prstGeom prst="rect">
            <a:avLst/>
          </a:prstGeom>
          <a:blipFill>
            <a:blip r:embed="rId4" cstate="print"/>
            <a:stretch>
              <a:fillRect/>
            </a:stretch>
          </a:blipFill>
        </p:spPr>
        <p:txBody>
          <a:bodyPr wrap="square" lIns="0" tIns="0" rIns="0" bIns="0" rtlCol="0"/>
          <a:lstStyle/>
          <a:p>
            <a:endParaRPr/>
          </a:p>
        </p:txBody>
      </p:sp>
      <p:sp>
        <p:nvSpPr>
          <p:cNvPr id="15" name="object 7"/>
          <p:cNvSpPr/>
          <p:nvPr/>
        </p:nvSpPr>
        <p:spPr>
          <a:xfrm>
            <a:off x="4380195" y="1881792"/>
            <a:ext cx="227329" cy="661670"/>
          </a:xfrm>
          <a:custGeom>
            <a:avLst/>
            <a:gdLst/>
            <a:ahLst/>
            <a:cxnLst/>
            <a:rect l="l" t="t" r="r" b="b"/>
            <a:pathLst>
              <a:path w="227329" h="661669">
                <a:moveTo>
                  <a:pt x="113537" y="0"/>
                </a:moveTo>
                <a:lnTo>
                  <a:pt x="113537" y="165354"/>
                </a:lnTo>
                <a:lnTo>
                  <a:pt x="0" y="165354"/>
                </a:lnTo>
                <a:lnTo>
                  <a:pt x="0" y="496062"/>
                </a:lnTo>
                <a:lnTo>
                  <a:pt x="113537" y="496062"/>
                </a:lnTo>
                <a:lnTo>
                  <a:pt x="113537" y="661416"/>
                </a:lnTo>
                <a:lnTo>
                  <a:pt x="227075" y="330708"/>
                </a:lnTo>
                <a:lnTo>
                  <a:pt x="113537" y="0"/>
                </a:lnTo>
                <a:close/>
              </a:path>
            </a:pathLst>
          </a:custGeom>
          <a:solidFill>
            <a:srgbClr val="5B9BD4"/>
          </a:solidFill>
        </p:spPr>
        <p:txBody>
          <a:bodyPr wrap="square" lIns="0" tIns="0" rIns="0" bIns="0" rtlCol="0"/>
          <a:lstStyle/>
          <a:p>
            <a:endParaRPr/>
          </a:p>
        </p:txBody>
      </p:sp>
      <p:sp>
        <p:nvSpPr>
          <p:cNvPr id="16" name="object 4"/>
          <p:cNvSpPr/>
          <p:nvPr/>
        </p:nvSpPr>
        <p:spPr>
          <a:xfrm>
            <a:off x="5334000" y="1374427"/>
            <a:ext cx="3019043" cy="1676400"/>
          </a:xfrm>
          <a:prstGeom prst="rect">
            <a:avLst/>
          </a:prstGeom>
          <a:blipFill>
            <a:blip r:embed="rId5" cstate="print"/>
            <a:stretch>
              <a:fillRect/>
            </a:stretch>
          </a:blipFill>
        </p:spPr>
        <p:txBody>
          <a:bodyPr wrap="square" lIns="0" tIns="0" rIns="0" bIns="0" rtlCol="0"/>
          <a:lstStyle/>
          <a:p>
            <a:endParaRPr/>
          </a:p>
        </p:txBody>
      </p:sp>
      <p:sp>
        <p:nvSpPr>
          <p:cNvPr id="17" name="object 6"/>
          <p:cNvSpPr/>
          <p:nvPr/>
        </p:nvSpPr>
        <p:spPr>
          <a:xfrm>
            <a:off x="6400800" y="3070170"/>
            <a:ext cx="661670" cy="228600"/>
          </a:xfrm>
          <a:custGeom>
            <a:avLst/>
            <a:gdLst/>
            <a:ahLst/>
            <a:cxnLst/>
            <a:rect l="l" t="t" r="r" b="b"/>
            <a:pathLst>
              <a:path w="661670" h="228600">
                <a:moveTo>
                  <a:pt x="0" y="114300"/>
                </a:moveTo>
                <a:lnTo>
                  <a:pt x="165354" y="114300"/>
                </a:lnTo>
                <a:lnTo>
                  <a:pt x="165354" y="0"/>
                </a:lnTo>
                <a:lnTo>
                  <a:pt x="496062" y="0"/>
                </a:lnTo>
                <a:lnTo>
                  <a:pt x="496062" y="114300"/>
                </a:lnTo>
                <a:lnTo>
                  <a:pt x="661416" y="114300"/>
                </a:lnTo>
                <a:lnTo>
                  <a:pt x="330708" y="228600"/>
                </a:lnTo>
                <a:lnTo>
                  <a:pt x="0" y="114300"/>
                </a:lnTo>
                <a:close/>
              </a:path>
            </a:pathLst>
          </a:custGeom>
          <a:ln w="12192">
            <a:solidFill>
              <a:srgbClr val="41709C"/>
            </a:solidFill>
          </a:ln>
        </p:spPr>
        <p:txBody>
          <a:bodyPr wrap="square" lIns="0" tIns="0" rIns="0" bIns="0" rtlCol="0"/>
          <a:lstStyle/>
          <a:p>
            <a:endParaRPr/>
          </a:p>
        </p:txBody>
      </p:sp>
      <p:pic>
        <p:nvPicPr>
          <p:cNvPr id="18" name="图片 17"/>
          <p:cNvPicPr>
            <a:picLocks noChangeAspect="1"/>
          </p:cNvPicPr>
          <p:nvPr/>
        </p:nvPicPr>
        <p:blipFill>
          <a:blip r:embed="rId6"/>
          <a:stretch>
            <a:fillRect/>
          </a:stretch>
        </p:blipFill>
        <p:spPr>
          <a:xfrm>
            <a:off x="5335385" y="3318114"/>
            <a:ext cx="3019043" cy="1576210"/>
          </a:xfrm>
          <a:prstGeom prst="rect">
            <a:avLst/>
          </a:prstGeom>
        </p:spPr>
      </p:pic>
      <p:sp>
        <p:nvSpPr>
          <p:cNvPr id="19" name="object 9"/>
          <p:cNvSpPr/>
          <p:nvPr/>
        </p:nvSpPr>
        <p:spPr>
          <a:xfrm>
            <a:off x="4450841" y="3493213"/>
            <a:ext cx="227329" cy="660400"/>
          </a:xfrm>
          <a:custGeom>
            <a:avLst/>
            <a:gdLst/>
            <a:ahLst/>
            <a:cxnLst/>
            <a:rect l="l" t="t" r="r" b="b"/>
            <a:pathLst>
              <a:path w="227329" h="660400">
                <a:moveTo>
                  <a:pt x="113537" y="0"/>
                </a:moveTo>
                <a:lnTo>
                  <a:pt x="0" y="329946"/>
                </a:lnTo>
                <a:lnTo>
                  <a:pt x="113537" y="659892"/>
                </a:lnTo>
                <a:lnTo>
                  <a:pt x="113537" y="494919"/>
                </a:lnTo>
                <a:lnTo>
                  <a:pt x="227076" y="494919"/>
                </a:lnTo>
                <a:lnTo>
                  <a:pt x="227076" y="164973"/>
                </a:lnTo>
                <a:lnTo>
                  <a:pt x="113537" y="164973"/>
                </a:lnTo>
                <a:lnTo>
                  <a:pt x="113537" y="0"/>
                </a:lnTo>
                <a:close/>
              </a:path>
            </a:pathLst>
          </a:custGeom>
          <a:solidFill>
            <a:srgbClr val="5B9BD4"/>
          </a:solidFill>
        </p:spPr>
        <p:txBody>
          <a:bodyPr wrap="square" lIns="0" tIns="0" rIns="0" bIns="0" rtlCol="0"/>
          <a:lstStyle/>
          <a:p>
            <a:endParaRPr/>
          </a:p>
        </p:txBody>
      </p:sp>
      <p:pic>
        <p:nvPicPr>
          <p:cNvPr id="20" name="图片 19"/>
          <p:cNvPicPr>
            <a:picLocks noChangeAspect="1"/>
          </p:cNvPicPr>
          <p:nvPr/>
        </p:nvPicPr>
        <p:blipFill>
          <a:blip r:embed="rId7"/>
          <a:stretch>
            <a:fillRect/>
          </a:stretch>
        </p:blipFill>
        <p:spPr>
          <a:xfrm>
            <a:off x="914399" y="3318114"/>
            <a:ext cx="2743201" cy="1576210"/>
          </a:xfrm>
          <a:prstGeom prst="rect">
            <a:avLst/>
          </a:prstGeom>
        </p:spPr>
      </p:pic>
      <p:sp>
        <p:nvSpPr>
          <p:cNvPr id="21" name="object 12"/>
          <p:cNvSpPr txBox="1"/>
          <p:nvPr/>
        </p:nvSpPr>
        <p:spPr>
          <a:xfrm>
            <a:off x="6092027" y="1087959"/>
            <a:ext cx="786130" cy="203200"/>
          </a:xfrm>
          <a:prstGeom prst="rect">
            <a:avLst/>
          </a:prstGeom>
        </p:spPr>
        <p:txBody>
          <a:bodyPr vert="horz" wrap="square" lIns="0" tIns="0" rIns="0" bIns="0" rtlCol="0">
            <a:spAutoFit/>
          </a:bodyPr>
          <a:lstStyle/>
          <a:p>
            <a:pPr marL="12700">
              <a:lnSpc>
                <a:spcPct val="100000"/>
              </a:lnSpc>
            </a:pPr>
            <a:r>
              <a:rPr sz="1200" dirty="0">
                <a:latin typeface="Calibri"/>
                <a:cs typeface="Calibri"/>
              </a:rPr>
              <a:t>2.</a:t>
            </a:r>
            <a:r>
              <a:rPr sz="1200" spc="-95" dirty="0">
                <a:latin typeface="Calibri"/>
                <a:cs typeface="Calibri"/>
              </a:rPr>
              <a:t> </a:t>
            </a:r>
            <a:r>
              <a:rPr sz="1200" dirty="0">
                <a:latin typeface="SimSun"/>
                <a:cs typeface="SimSun"/>
              </a:rPr>
              <a:t>点击注册</a:t>
            </a:r>
          </a:p>
        </p:txBody>
      </p:sp>
      <p:sp>
        <p:nvSpPr>
          <p:cNvPr id="22" name="object 13"/>
          <p:cNvSpPr txBox="1"/>
          <p:nvPr/>
        </p:nvSpPr>
        <p:spPr>
          <a:xfrm>
            <a:off x="8686800" y="3266328"/>
            <a:ext cx="177800" cy="1470660"/>
          </a:xfrm>
          <a:prstGeom prst="rect">
            <a:avLst/>
          </a:prstGeom>
        </p:spPr>
        <p:txBody>
          <a:bodyPr vert="horz" wrap="square" lIns="0" tIns="0" rIns="0" bIns="0" rtlCol="0">
            <a:spAutoFit/>
          </a:bodyPr>
          <a:lstStyle/>
          <a:p>
            <a:pPr marL="12700" algn="just">
              <a:lnSpc>
                <a:spcPct val="100000"/>
              </a:lnSpc>
            </a:pPr>
            <a:r>
              <a:rPr sz="1200" dirty="0">
                <a:latin typeface="Calibri"/>
                <a:cs typeface="Calibri"/>
              </a:rPr>
              <a:t>3.</a:t>
            </a:r>
          </a:p>
          <a:p>
            <a:pPr marL="12700" marR="5080" algn="just">
              <a:lnSpc>
                <a:spcPct val="99100"/>
              </a:lnSpc>
              <a:spcBef>
                <a:spcPts val="120"/>
              </a:spcBef>
            </a:pPr>
            <a:r>
              <a:rPr sz="1200" dirty="0">
                <a:latin typeface="SimSun"/>
                <a:cs typeface="SimSun"/>
              </a:rPr>
              <a:t>可  使  用  微  信  登  录</a:t>
            </a:r>
          </a:p>
        </p:txBody>
      </p:sp>
      <p:sp>
        <p:nvSpPr>
          <p:cNvPr id="23" name="文本框 22"/>
          <p:cNvSpPr txBox="1"/>
          <p:nvPr/>
        </p:nvSpPr>
        <p:spPr>
          <a:xfrm>
            <a:off x="-24789" y="96508"/>
            <a:ext cx="1963289" cy="507831"/>
          </a:xfrm>
          <a:prstGeom prst="rect">
            <a:avLst/>
          </a:prstGeom>
          <a:noFill/>
        </p:spPr>
        <p:txBody>
          <a:bodyPr wrap="square" rtlCol="0">
            <a:spAutoFit/>
          </a:bodyPr>
          <a:lstStyle/>
          <a:p>
            <a:pPr algn="ctr"/>
            <a:r>
              <a:rPr lang="zh-CN" altLang="en-US"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品鉴网址</a:t>
            </a:r>
            <a:r>
              <a:rPr lang="en-US" altLang="zh-CN"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www.51macc.com</a:t>
            </a:r>
            <a:endParaRPr lang="zh-CN" altLang="en-US" sz="1350" dirty="0">
              <a:solidFill>
                <a:srgbClr val="5B9BD5">
                  <a:lumMod val="75000"/>
                </a:srgbClr>
              </a:solidFill>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3100782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9205" y="1947671"/>
            <a:ext cx="4616576" cy="1377315"/>
          </a:xfrm>
          <a:prstGeom prst="rect">
            <a:avLst/>
          </a:prstGeom>
          <a:blipFill>
            <a:blip r:embed="rId2" cstate="print"/>
            <a:stretch>
              <a:fillRect/>
            </a:stretch>
          </a:blipFill>
        </p:spPr>
        <p:txBody>
          <a:bodyPr wrap="square" lIns="0" tIns="0" rIns="0" bIns="0" rtlCol="0"/>
          <a:lstStyle/>
          <a:p>
            <a:endParaRPr sz="1350"/>
          </a:p>
        </p:txBody>
      </p:sp>
      <p:sp>
        <p:nvSpPr>
          <p:cNvPr id="3" name="object 3"/>
          <p:cNvSpPr txBox="1"/>
          <p:nvPr/>
        </p:nvSpPr>
        <p:spPr>
          <a:xfrm>
            <a:off x="5494496" y="1720501"/>
            <a:ext cx="2890361" cy="1841530"/>
          </a:xfrm>
          <a:prstGeom prst="rect">
            <a:avLst/>
          </a:prstGeom>
        </p:spPr>
        <p:txBody>
          <a:bodyPr vert="horz" wrap="square" lIns="0" tIns="0" rIns="0" bIns="0" rtlCol="0">
            <a:spAutoFit/>
          </a:bodyPr>
          <a:lstStyle/>
          <a:p>
            <a:pPr marL="9525">
              <a:tabLst>
                <a:tab pos="224314" algn="l"/>
              </a:tabLst>
            </a:pPr>
            <a:r>
              <a:rPr sz="1200" spc="-4" dirty="0">
                <a:latin typeface="Arial"/>
                <a:cs typeface="Arial"/>
              </a:rPr>
              <a:t>•	</a:t>
            </a:r>
            <a:r>
              <a:rPr sz="1200" spc="-4" dirty="0">
                <a:latin typeface="SimSun"/>
                <a:cs typeface="SimSun"/>
              </a:rPr>
              <a:t>车型查询：选择所需查询车型信息</a:t>
            </a:r>
            <a:endParaRPr sz="1200">
              <a:latin typeface="SimSun"/>
              <a:cs typeface="SimSun"/>
            </a:endParaRPr>
          </a:p>
          <a:p>
            <a:pPr marL="9525">
              <a:spcBef>
                <a:spcPts val="720"/>
              </a:spcBef>
              <a:tabLst>
                <a:tab pos="224314" algn="l"/>
              </a:tabLst>
            </a:pPr>
            <a:r>
              <a:rPr sz="1200" spc="-4" dirty="0">
                <a:latin typeface="Arial"/>
                <a:cs typeface="Arial"/>
              </a:rPr>
              <a:t>•	</a:t>
            </a:r>
            <a:r>
              <a:rPr sz="1200" spc="-4" dirty="0">
                <a:latin typeface="Calibri"/>
                <a:cs typeface="Calibri"/>
              </a:rPr>
              <a:t>VIN</a:t>
            </a:r>
            <a:r>
              <a:rPr sz="1200" spc="-4" dirty="0">
                <a:latin typeface="SimSun"/>
                <a:cs typeface="SimSun"/>
              </a:rPr>
              <a:t>码查询：输入车架号进行零部件查询</a:t>
            </a:r>
            <a:endParaRPr sz="1200">
              <a:latin typeface="SimSun"/>
              <a:cs typeface="SimSun"/>
            </a:endParaRPr>
          </a:p>
          <a:p>
            <a:pPr marL="224314" marR="16193" indent="-215265">
              <a:lnSpc>
                <a:spcPct val="150000"/>
              </a:lnSpc>
              <a:tabLst>
                <a:tab pos="224314" algn="l"/>
              </a:tabLst>
            </a:pPr>
            <a:r>
              <a:rPr sz="1200" spc="-4" dirty="0">
                <a:latin typeface="Arial"/>
                <a:cs typeface="Arial"/>
              </a:rPr>
              <a:t>•	</a:t>
            </a:r>
            <a:r>
              <a:rPr sz="1200" spc="-8" dirty="0">
                <a:latin typeface="Calibri"/>
                <a:cs typeface="Calibri"/>
              </a:rPr>
              <a:t>MIKEY</a:t>
            </a:r>
            <a:r>
              <a:rPr sz="1200" spc="-8" dirty="0">
                <a:latin typeface="SimSun"/>
                <a:cs typeface="SimSun"/>
              </a:rPr>
              <a:t>：输入</a:t>
            </a:r>
            <a:r>
              <a:rPr sz="1200" spc="-8" dirty="0">
                <a:latin typeface="Calibri"/>
                <a:cs typeface="Calibri"/>
              </a:rPr>
              <a:t>MI-key</a:t>
            </a:r>
            <a:r>
              <a:rPr sz="1200" spc="-8" dirty="0">
                <a:latin typeface="SimSun"/>
                <a:cs typeface="SimSun"/>
              </a:rPr>
              <a:t>车型库编码进行唯一  </a:t>
            </a:r>
            <a:r>
              <a:rPr sz="1200" spc="-4" dirty="0">
                <a:latin typeface="SimSun"/>
                <a:cs typeface="SimSun"/>
              </a:rPr>
              <a:t>车型查询</a:t>
            </a:r>
            <a:endParaRPr sz="1200">
              <a:latin typeface="SimSun"/>
              <a:cs typeface="SimSun"/>
            </a:endParaRPr>
          </a:p>
          <a:p>
            <a:pPr marL="9525">
              <a:spcBef>
                <a:spcPts val="720"/>
              </a:spcBef>
              <a:tabLst>
                <a:tab pos="224314" algn="l"/>
              </a:tabLst>
            </a:pPr>
            <a:r>
              <a:rPr sz="1200" spc="-4" dirty="0">
                <a:latin typeface="Arial"/>
                <a:cs typeface="Arial"/>
              </a:rPr>
              <a:t>•	</a:t>
            </a:r>
            <a:r>
              <a:rPr sz="1200" spc="-4" dirty="0">
                <a:latin typeface="Calibri"/>
                <a:cs typeface="Calibri"/>
              </a:rPr>
              <a:t>OE</a:t>
            </a:r>
            <a:r>
              <a:rPr sz="1200" spc="-4" dirty="0">
                <a:latin typeface="SimSun"/>
                <a:cs typeface="SimSun"/>
              </a:rPr>
              <a:t>：输入零部件</a:t>
            </a:r>
            <a:r>
              <a:rPr sz="1200" spc="-4" dirty="0">
                <a:latin typeface="Calibri"/>
                <a:cs typeface="Calibri"/>
              </a:rPr>
              <a:t>OE</a:t>
            </a:r>
            <a:r>
              <a:rPr sz="1200" spc="-4" dirty="0">
                <a:latin typeface="SimSun"/>
                <a:cs typeface="SimSun"/>
              </a:rPr>
              <a:t>号码进行查询</a:t>
            </a:r>
            <a:endParaRPr sz="1200">
              <a:latin typeface="SimSun"/>
              <a:cs typeface="SimSun"/>
            </a:endParaRPr>
          </a:p>
          <a:p>
            <a:pPr marL="224314" marR="74295" indent="-215265">
              <a:lnSpc>
                <a:spcPct val="150000"/>
              </a:lnSpc>
              <a:tabLst>
                <a:tab pos="224314" algn="l"/>
              </a:tabLst>
            </a:pPr>
            <a:r>
              <a:rPr sz="1200" spc="-4" dirty="0">
                <a:latin typeface="Arial"/>
                <a:cs typeface="Arial"/>
              </a:rPr>
              <a:t>•	</a:t>
            </a:r>
            <a:r>
              <a:rPr sz="1200" spc="-4" dirty="0">
                <a:latin typeface="SimSun"/>
                <a:cs typeface="SimSun"/>
              </a:rPr>
              <a:t>售后品牌：输入您要查询的售后品</a:t>
            </a:r>
            <a:r>
              <a:rPr sz="1200" dirty="0">
                <a:latin typeface="SimSun"/>
                <a:cs typeface="SimSun"/>
              </a:rPr>
              <a:t>牌</a:t>
            </a:r>
            <a:r>
              <a:rPr sz="1200" spc="-4" dirty="0">
                <a:latin typeface="SimSun"/>
                <a:cs typeface="SimSun"/>
              </a:rPr>
              <a:t>号  码进行查询</a:t>
            </a:r>
            <a:endParaRPr sz="1200">
              <a:latin typeface="SimSun"/>
              <a:cs typeface="SimSun"/>
            </a:endParaRPr>
          </a:p>
        </p:txBody>
      </p:sp>
      <p:sp>
        <p:nvSpPr>
          <p:cNvPr id="6" name="object 2"/>
          <p:cNvSpPr/>
          <p:nvPr/>
        </p:nvSpPr>
        <p:spPr>
          <a:xfrm>
            <a:off x="-4319" y="590550"/>
            <a:ext cx="9137650" cy="0"/>
          </a:xfrm>
          <a:custGeom>
            <a:avLst/>
            <a:gdLst/>
            <a:ahLst/>
            <a:cxnLst/>
            <a:rect l="l" t="t" r="r" b="b"/>
            <a:pathLst>
              <a:path w="9137650">
                <a:moveTo>
                  <a:pt x="0" y="0"/>
                </a:moveTo>
                <a:lnTo>
                  <a:pt x="9137142" y="0"/>
                </a:lnTo>
              </a:path>
            </a:pathLst>
          </a:custGeom>
          <a:ln w="19811">
            <a:solidFill>
              <a:srgbClr val="FF0000"/>
            </a:solidFill>
          </a:ln>
        </p:spPr>
        <p:txBody>
          <a:bodyPr wrap="square" lIns="0" tIns="0" rIns="0" bIns="0" rtlCol="0"/>
          <a:lstStyle/>
          <a:p>
            <a:endParaRPr/>
          </a:p>
        </p:txBody>
      </p:sp>
      <p:sp>
        <p:nvSpPr>
          <p:cNvPr id="7" name="object 2"/>
          <p:cNvSpPr/>
          <p:nvPr/>
        </p:nvSpPr>
        <p:spPr>
          <a:xfrm>
            <a:off x="7819643" y="161544"/>
            <a:ext cx="1324355" cy="355091"/>
          </a:xfrm>
          <a:prstGeom prst="rect">
            <a:avLst/>
          </a:prstGeom>
          <a:blipFill>
            <a:blip r:embed="rId3" cstate="print"/>
            <a:stretch>
              <a:fillRect/>
            </a:stretch>
          </a:blipFill>
        </p:spPr>
        <p:txBody>
          <a:bodyPr wrap="square" lIns="0" tIns="0" rIns="0" bIns="0" rtlCol="0"/>
          <a:lstStyle/>
          <a:p>
            <a:endParaRPr/>
          </a:p>
        </p:txBody>
      </p:sp>
      <p:sp>
        <p:nvSpPr>
          <p:cNvPr id="8" name="object 11"/>
          <p:cNvSpPr/>
          <p:nvPr/>
        </p:nvSpPr>
        <p:spPr>
          <a:xfrm>
            <a:off x="1523" y="4607052"/>
            <a:ext cx="1376172" cy="355092"/>
          </a:xfrm>
          <a:prstGeom prst="rect">
            <a:avLst/>
          </a:prstGeom>
          <a:blipFill>
            <a:blip r:embed="rId4" cstate="print"/>
            <a:stretch>
              <a:fillRect/>
            </a:stretch>
          </a:blipFill>
        </p:spPr>
        <p:txBody>
          <a:bodyPr wrap="square" lIns="0" tIns="0" rIns="0" bIns="0" rtlCol="0"/>
          <a:lstStyle/>
          <a:p>
            <a:endParaRPr/>
          </a:p>
        </p:txBody>
      </p:sp>
      <p:sp>
        <p:nvSpPr>
          <p:cNvPr id="9" name="object 5"/>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10" name="object 6"/>
          <p:cNvSpPr txBox="1">
            <a:spLocks/>
          </p:cNvSpPr>
          <p:nvPr/>
        </p:nvSpPr>
        <p:spPr>
          <a:xfrm>
            <a:off x="5334000" y="5002530"/>
            <a:ext cx="3668395" cy="140970"/>
          </a:xfrm>
          <a:prstGeom prst="rect">
            <a:avLst/>
          </a:prstGeom>
        </p:spPr>
        <p:txBody>
          <a:bodyPr vert="horz" wrap="square" lIns="0" tIns="0" rIns="0" bIns="0" rtlCol="0">
            <a:spAutoFit/>
          </a:bodyPr>
          <a:lstStyle>
            <a:defPPr>
              <a:defRPr lang="zh-CN"/>
            </a:defPPr>
            <a:lvl1pPr marL="0" algn="l" defTabSz="914400" rtl="0" eaLnBrk="1" latinLnBrk="0" hangingPunct="1">
              <a:defRPr sz="9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10"/>
              </a:lnSpc>
            </a:pPr>
            <a:r>
              <a:rPr lang="zh-CN" altLang="en-US" dirty="0" smtClean="0">
                <a:latin typeface="Microsoft YaHei"/>
                <a:cs typeface="Microsoft YaHei"/>
              </a:rPr>
              <a:t>先行业之思  后市场之道   </a:t>
            </a:r>
            <a:r>
              <a:rPr lang="en-US" dirty="0" smtClean="0"/>
              <a:t>Considerable </a:t>
            </a:r>
            <a:r>
              <a:rPr lang="en-US" spc="-5" dirty="0" smtClean="0"/>
              <a:t>Thought, </a:t>
            </a:r>
            <a:r>
              <a:rPr lang="en-US" dirty="0" smtClean="0"/>
              <a:t>Aftermarket</a:t>
            </a:r>
            <a:r>
              <a:rPr lang="en-US" spc="-150" dirty="0" smtClean="0"/>
              <a:t> </a:t>
            </a:r>
            <a:r>
              <a:rPr lang="en-US" spc="-5" dirty="0" smtClean="0"/>
              <a:t>Knowhow.</a:t>
            </a:r>
            <a:endParaRPr lang="en-US" spc="-5" dirty="0"/>
          </a:p>
        </p:txBody>
      </p:sp>
      <p:sp>
        <p:nvSpPr>
          <p:cNvPr id="11" name="文本框 10"/>
          <p:cNvSpPr txBox="1"/>
          <p:nvPr/>
        </p:nvSpPr>
        <p:spPr>
          <a:xfrm>
            <a:off x="-24789" y="96508"/>
            <a:ext cx="1963289" cy="507831"/>
          </a:xfrm>
          <a:prstGeom prst="rect">
            <a:avLst/>
          </a:prstGeom>
          <a:noFill/>
        </p:spPr>
        <p:txBody>
          <a:bodyPr wrap="square" rtlCol="0">
            <a:spAutoFit/>
          </a:bodyPr>
          <a:lstStyle/>
          <a:p>
            <a:pPr algn="ctr"/>
            <a:r>
              <a:rPr lang="zh-CN" altLang="en-US"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品鉴网址</a:t>
            </a:r>
            <a:r>
              <a:rPr lang="en-US" altLang="zh-CN"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www.51macc.com</a:t>
            </a:r>
            <a:endParaRPr lang="zh-CN" altLang="en-US" sz="1350" dirty="0">
              <a:solidFill>
                <a:srgbClr val="5B9BD5">
                  <a:lumMod val="75000"/>
                </a:srgbClr>
              </a:solidFill>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7180491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0453" y="757809"/>
            <a:ext cx="1658303" cy="207749"/>
          </a:xfrm>
          <a:prstGeom prst="rect">
            <a:avLst/>
          </a:prstGeom>
        </p:spPr>
        <p:txBody>
          <a:bodyPr vert="horz" wrap="square" lIns="0" tIns="0" rIns="0" bIns="0" rtlCol="0">
            <a:spAutoFit/>
          </a:bodyPr>
          <a:lstStyle/>
          <a:p>
            <a:pPr marL="9525"/>
            <a:r>
              <a:rPr sz="1350" b="1" spc="-4" dirty="0">
                <a:latin typeface="Calibri"/>
                <a:cs typeface="Calibri"/>
              </a:rPr>
              <a:t>2.1</a:t>
            </a:r>
            <a:r>
              <a:rPr sz="1350" b="1" spc="-71" dirty="0">
                <a:latin typeface="Calibri"/>
                <a:cs typeface="Calibri"/>
              </a:rPr>
              <a:t> </a:t>
            </a:r>
            <a:r>
              <a:rPr sz="1350" b="1" dirty="0">
                <a:latin typeface="SimSun"/>
                <a:cs typeface="SimSun"/>
              </a:rPr>
              <a:t>售后配件查询系统</a:t>
            </a:r>
            <a:endParaRPr sz="1350">
              <a:latin typeface="SimSun"/>
              <a:cs typeface="SimSun"/>
            </a:endParaRPr>
          </a:p>
        </p:txBody>
      </p:sp>
      <p:sp>
        <p:nvSpPr>
          <p:cNvPr id="4" name="object 4"/>
          <p:cNvSpPr txBox="1"/>
          <p:nvPr/>
        </p:nvSpPr>
        <p:spPr>
          <a:xfrm>
            <a:off x="356463" y="2427828"/>
            <a:ext cx="1754505" cy="1056700"/>
          </a:xfrm>
          <a:prstGeom prst="rect">
            <a:avLst/>
          </a:prstGeom>
        </p:spPr>
        <p:txBody>
          <a:bodyPr vert="horz" wrap="square" lIns="0" tIns="0" rIns="0" bIns="0" rtlCol="0">
            <a:spAutoFit/>
          </a:bodyPr>
          <a:lstStyle/>
          <a:p>
            <a:pPr marL="9525">
              <a:tabLst>
                <a:tab pos="224314" algn="l"/>
              </a:tabLst>
            </a:pPr>
            <a:r>
              <a:rPr sz="1200" spc="-4" dirty="0">
                <a:latin typeface="Arial"/>
                <a:cs typeface="Arial"/>
              </a:rPr>
              <a:t>•	</a:t>
            </a:r>
            <a:r>
              <a:rPr sz="1200" spc="-4" dirty="0">
                <a:latin typeface="SimSun"/>
                <a:cs typeface="SimSun"/>
              </a:rPr>
              <a:t>可查看车身基本配置</a:t>
            </a:r>
            <a:endParaRPr sz="1200">
              <a:latin typeface="SimSun"/>
              <a:cs typeface="SimSun"/>
            </a:endParaRPr>
          </a:p>
          <a:p>
            <a:pPr marL="224314" marR="3810" indent="-215265">
              <a:lnSpc>
                <a:spcPts val="2160"/>
              </a:lnSpc>
              <a:spcBef>
                <a:spcPts val="191"/>
              </a:spcBef>
              <a:tabLst>
                <a:tab pos="224314" algn="l"/>
              </a:tabLst>
            </a:pPr>
            <a:r>
              <a:rPr sz="1200" spc="-4" dirty="0">
                <a:latin typeface="Arial"/>
                <a:cs typeface="Arial"/>
              </a:rPr>
              <a:t>•	</a:t>
            </a:r>
            <a:r>
              <a:rPr sz="1200" spc="-4" dirty="0">
                <a:latin typeface="SimSun"/>
                <a:cs typeface="SimSun"/>
              </a:rPr>
              <a:t>可点击进行“保养  件”“全车件”“保养  周期”查询</a:t>
            </a:r>
            <a:endParaRPr sz="1200">
              <a:latin typeface="SimSun"/>
              <a:cs typeface="SimSun"/>
            </a:endParaRPr>
          </a:p>
        </p:txBody>
      </p:sp>
      <p:sp>
        <p:nvSpPr>
          <p:cNvPr id="7" name="object 2"/>
          <p:cNvSpPr/>
          <p:nvPr/>
        </p:nvSpPr>
        <p:spPr>
          <a:xfrm>
            <a:off x="-4319" y="590550"/>
            <a:ext cx="9137650" cy="0"/>
          </a:xfrm>
          <a:custGeom>
            <a:avLst/>
            <a:gdLst/>
            <a:ahLst/>
            <a:cxnLst/>
            <a:rect l="l" t="t" r="r" b="b"/>
            <a:pathLst>
              <a:path w="9137650">
                <a:moveTo>
                  <a:pt x="0" y="0"/>
                </a:moveTo>
                <a:lnTo>
                  <a:pt x="9137142" y="0"/>
                </a:lnTo>
              </a:path>
            </a:pathLst>
          </a:custGeom>
          <a:ln w="19811">
            <a:solidFill>
              <a:srgbClr val="FF0000"/>
            </a:solidFill>
          </a:ln>
        </p:spPr>
        <p:txBody>
          <a:bodyPr wrap="square" lIns="0" tIns="0" rIns="0" bIns="0" rtlCol="0"/>
          <a:lstStyle/>
          <a:p>
            <a:endParaRPr/>
          </a:p>
        </p:txBody>
      </p:sp>
      <p:sp>
        <p:nvSpPr>
          <p:cNvPr id="8" name="object 2"/>
          <p:cNvSpPr/>
          <p:nvPr/>
        </p:nvSpPr>
        <p:spPr>
          <a:xfrm>
            <a:off x="7819643" y="161544"/>
            <a:ext cx="1324355" cy="355091"/>
          </a:xfrm>
          <a:prstGeom prst="rect">
            <a:avLst/>
          </a:prstGeom>
          <a:blipFill>
            <a:blip r:embed="rId2" cstate="print"/>
            <a:stretch>
              <a:fillRect/>
            </a:stretch>
          </a:blipFill>
        </p:spPr>
        <p:txBody>
          <a:bodyPr wrap="square" lIns="0" tIns="0" rIns="0" bIns="0" rtlCol="0"/>
          <a:lstStyle/>
          <a:p>
            <a:endParaRPr/>
          </a:p>
        </p:txBody>
      </p:sp>
      <p:sp>
        <p:nvSpPr>
          <p:cNvPr id="9" name="object 11"/>
          <p:cNvSpPr/>
          <p:nvPr/>
        </p:nvSpPr>
        <p:spPr>
          <a:xfrm>
            <a:off x="1523" y="4607052"/>
            <a:ext cx="1376172" cy="355092"/>
          </a:xfrm>
          <a:prstGeom prst="rect">
            <a:avLst/>
          </a:prstGeom>
          <a:blipFill>
            <a:blip r:embed="rId3" cstate="print"/>
            <a:stretch>
              <a:fillRect/>
            </a:stretch>
          </a:blipFill>
        </p:spPr>
        <p:txBody>
          <a:bodyPr wrap="square" lIns="0" tIns="0" rIns="0" bIns="0" rtlCol="0"/>
          <a:lstStyle/>
          <a:p>
            <a:endParaRPr/>
          </a:p>
        </p:txBody>
      </p:sp>
      <p:sp>
        <p:nvSpPr>
          <p:cNvPr id="10" name="object 5"/>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12" name="object 6"/>
          <p:cNvSpPr txBox="1">
            <a:spLocks/>
          </p:cNvSpPr>
          <p:nvPr/>
        </p:nvSpPr>
        <p:spPr>
          <a:xfrm>
            <a:off x="5334000" y="5002530"/>
            <a:ext cx="3668395" cy="140970"/>
          </a:xfrm>
          <a:prstGeom prst="rect">
            <a:avLst/>
          </a:prstGeom>
        </p:spPr>
        <p:txBody>
          <a:bodyPr vert="horz" wrap="square" lIns="0" tIns="0" rIns="0" bIns="0" rtlCol="0">
            <a:spAutoFit/>
          </a:bodyPr>
          <a:lstStyle>
            <a:defPPr>
              <a:defRPr lang="zh-CN"/>
            </a:defPPr>
            <a:lvl1pPr marL="0" algn="l" defTabSz="914400" rtl="0" eaLnBrk="1" latinLnBrk="0" hangingPunct="1">
              <a:defRPr sz="9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10"/>
              </a:lnSpc>
            </a:pPr>
            <a:r>
              <a:rPr lang="zh-CN" altLang="en-US" dirty="0" smtClean="0">
                <a:latin typeface="Microsoft YaHei"/>
                <a:cs typeface="Microsoft YaHei"/>
              </a:rPr>
              <a:t>先行业之思  后市场之道   </a:t>
            </a:r>
            <a:r>
              <a:rPr lang="en-US" dirty="0" smtClean="0"/>
              <a:t>Considerable </a:t>
            </a:r>
            <a:r>
              <a:rPr lang="en-US" spc="-5" dirty="0" smtClean="0"/>
              <a:t>Thought, </a:t>
            </a:r>
            <a:r>
              <a:rPr lang="en-US" dirty="0" smtClean="0"/>
              <a:t>Aftermarket</a:t>
            </a:r>
            <a:r>
              <a:rPr lang="en-US" spc="-150" dirty="0" smtClean="0"/>
              <a:t> </a:t>
            </a:r>
            <a:r>
              <a:rPr lang="en-US" spc="-5" dirty="0" smtClean="0"/>
              <a:t>Knowhow.</a:t>
            </a:r>
            <a:endParaRPr lang="en-US" spc="-5" dirty="0"/>
          </a:p>
        </p:txBody>
      </p:sp>
      <p:pic>
        <p:nvPicPr>
          <p:cNvPr id="13" name="图片 12"/>
          <p:cNvPicPr>
            <a:picLocks noChangeAspect="1"/>
          </p:cNvPicPr>
          <p:nvPr/>
        </p:nvPicPr>
        <p:blipFill>
          <a:blip r:embed="rId4"/>
          <a:stretch>
            <a:fillRect/>
          </a:stretch>
        </p:blipFill>
        <p:spPr>
          <a:xfrm>
            <a:off x="3352800" y="1352550"/>
            <a:ext cx="5011591" cy="3083147"/>
          </a:xfrm>
          <a:prstGeom prst="rect">
            <a:avLst/>
          </a:prstGeom>
        </p:spPr>
      </p:pic>
      <p:sp>
        <p:nvSpPr>
          <p:cNvPr id="14" name="文本框 13"/>
          <p:cNvSpPr txBox="1"/>
          <p:nvPr/>
        </p:nvSpPr>
        <p:spPr>
          <a:xfrm>
            <a:off x="-24789" y="96508"/>
            <a:ext cx="1963289" cy="507831"/>
          </a:xfrm>
          <a:prstGeom prst="rect">
            <a:avLst/>
          </a:prstGeom>
          <a:noFill/>
        </p:spPr>
        <p:txBody>
          <a:bodyPr wrap="square" rtlCol="0">
            <a:spAutoFit/>
          </a:bodyPr>
          <a:lstStyle/>
          <a:p>
            <a:pPr algn="ctr"/>
            <a:r>
              <a:rPr lang="zh-CN" altLang="en-US"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品鉴网址</a:t>
            </a:r>
            <a:r>
              <a:rPr lang="en-US" altLang="zh-CN"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www.51macc.com</a:t>
            </a:r>
            <a:endParaRPr lang="zh-CN" altLang="en-US" sz="1350" dirty="0">
              <a:solidFill>
                <a:srgbClr val="5B9BD5">
                  <a:lumMod val="75000"/>
                </a:srgbClr>
              </a:solidFill>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21477583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819262" y="161163"/>
            <a:ext cx="1324736" cy="355473"/>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7429" y="591502"/>
            <a:ext cx="9136856" cy="0"/>
          </a:xfrm>
          <a:custGeom>
            <a:avLst/>
            <a:gdLst/>
            <a:ahLst/>
            <a:cxnLst/>
            <a:rect l="l" t="t" r="r" b="b"/>
            <a:pathLst>
              <a:path w="12182475">
                <a:moveTo>
                  <a:pt x="0" y="0"/>
                </a:moveTo>
                <a:lnTo>
                  <a:pt x="12182094" y="0"/>
                </a:lnTo>
              </a:path>
            </a:pathLst>
          </a:custGeom>
          <a:ln w="19811">
            <a:solidFill>
              <a:srgbClr val="FF0000"/>
            </a:solidFill>
          </a:ln>
        </p:spPr>
        <p:txBody>
          <a:bodyPr wrap="square" lIns="0" tIns="0" rIns="0" bIns="0" rtlCol="0"/>
          <a:lstStyle/>
          <a:p>
            <a:endParaRPr sz="1350"/>
          </a:p>
        </p:txBody>
      </p:sp>
      <p:sp>
        <p:nvSpPr>
          <p:cNvPr id="6" name="object 6"/>
          <p:cNvSpPr/>
          <p:nvPr/>
        </p:nvSpPr>
        <p:spPr>
          <a:xfrm>
            <a:off x="1142" y="4967476"/>
            <a:ext cx="9143048" cy="176213"/>
          </a:xfrm>
          <a:custGeom>
            <a:avLst/>
            <a:gdLst/>
            <a:ahLst/>
            <a:cxnLst/>
            <a:rect l="l" t="t" r="r" b="b"/>
            <a:pathLst>
              <a:path w="12190730" h="234950">
                <a:moveTo>
                  <a:pt x="12190476" y="234694"/>
                </a:moveTo>
                <a:lnTo>
                  <a:pt x="12190476" y="0"/>
                </a:lnTo>
                <a:lnTo>
                  <a:pt x="0" y="0"/>
                </a:lnTo>
                <a:lnTo>
                  <a:pt x="0" y="234694"/>
                </a:lnTo>
                <a:lnTo>
                  <a:pt x="12190476" y="234694"/>
                </a:lnTo>
                <a:close/>
              </a:path>
            </a:pathLst>
          </a:custGeom>
          <a:solidFill>
            <a:srgbClr val="FF0000"/>
          </a:solidFill>
        </p:spPr>
        <p:txBody>
          <a:bodyPr wrap="square" lIns="0" tIns="0" rIns="0" bIns="0" rtlCol="0"/>
          <a:lstStyle/>
          <a:p>
            <a:endParaRPr sz="1350"/>
          </a:p>
        </p:txBody>
      </p:sp>
      <p:sp>
        <p:nvSpPr>
          <p:cNvPr id="7" name="object 7"/>
          <p:cNvSpPr txBox="1"/>
          <p:nvPr/>
        </p:nvSpPr>
        <p:spPr>
          <a:xfrm>
            <a:off x="730453" y="757808"/>
            <a:ext cx="882491" cy="205184"/>
          </a:xfrm>
          <a:prstGeom prst="rect">
            <a:avLst/>
          </a:prstGeom>
        </p:spPr>
        <p:txBody>
          <a:bodyPr vert="horz" wrap="square" lIns="0" tIns="0" rIns="0" bIns="0" rtlCol="0">
            <a:spAutoFit/>
          </a:bodyPr>
          <a:lstStyle/>
          <a:p>
            <a:pPr marL="9525">
              <a:lnSpc>
                <a:spcPts val="1616"/>
              </a:lnSpc>
            </a:pPr>
            <a:r>
              <a:rPr sz="1350" b="1" dirty="0">
                <a:latin typeface="SimSun"/>
                <a:cs typeface="SimSun"/>
              </a:rPr>
              <a:t>保养件查询</a:t>
            </a:r>
            <a:endParaRPr sz="1350">
              <a:latin typeface="SimSun"/>
              <a:cs typeface="SimSun"/>
            </a:endParaRPr>
          </a:p>
        </p:txBody>
      </p:sp>
      <p:sp>
        <p:nvSpPr>
          <p:cNvPr id="8" name="object 8"/>
          <p:cNvSpPr txBox="1"/>
          <p:nvPr/>
        </p:nvSpPr>
        <p:spPr>
          <a:xfrm>
            <a:off x="662330" y="1608486"/>
            <a:ext cx="1754505" cy="738664"/>
          </a:xfrm>
          <a:prstGeom prst="rect">
            <a:avLst/>
          </a:prstGeom>
        </p:spPr>
        <p:txBody>
          <a:bodyPr vert="horz" wrap="square" lIns="0" tIns="0" rIns="0" bIns="0" rtlCol="0">
            <a:spAutoFit/>
          </a:bodyPr>
          <a:lstStyle/>
          <a:p>
            <a:pPr marL="9525">
              <a:tabLst>
                <a:tab pos="224314" algn="l"/>
              </a:tabLst>
            </a:pPr>
            <a:r>
              <a:rPr sz="1200" spc="-4" dirty="0">
                <a:latin typeface="Arial"/>
                <a:cs typeface="Arial"/>
              </a:rPr>
              <a:t>•	</a:t>
            </a:r>
            <a:r>
              <a:rPr sz="1200" spc="-4" dirty="0">
                <a:latin typeface="SimSun"/>
                <a:cs typeface="SimSun"/>
              </a:rPr>
              <a:t>点击“保养件”查询</a:t>
            </a:r>
            <a:endParaRPr sz="1200">
              <a:latin typeface="SimSun"/>
              <a:cs typeface="SimSun"/>
            </a:endParaRPr>
          </a:p>
          <a:p>
            <a:pPr marL="224314" marR="3810" indent="-215265">
              <a:lnSpc>
                <a:spcPct val="150000"/>
              </a:lnSpc>
              <a:tabLst>
                <a:tab pos="224314" algn="l"/>
              </a:tabLst>
            </a:pPr>
            <a:r>
              <a:rPr sz="1200" spc="-4" dirty="0">
                <a:latin typeface="Arial"/>
                <a:cs typeface="Arial"/>
              </a:rPr>
              <a:t>•	</a:t>
            </a:r>
            <a:r>
              <a:rPr sz="1200" spc="-4" dirty="0">
                <a:latin typeface="SimSun"/>
                <a:cs typeface="SimSun"/>
              </a:rPr>
              <a:t>可看到相关保养件小图  标信息</a:t>
            </a:r>
            <a:endParaRPr sz="1200">
              <a:latin typeface="SimSun"/>
              <a:cs typeface="SimSun"/>
            </a:endParaRPr>
          </a:p>
        </p:txBody>
      </p:sp>
      <p:sp>
        <p:nvSpPr>
          <p:cNvPr id="9" name="object 9"/>
          <p:cNvSpPr txBox="1"/>
          <p:nvPr/>
        </p:nvSpPr>
        <p:spPr>
          <a:xfrm>
            <a:off x="1539582" y="3257407"/>
            <a:ext cx="2366010" cy="1377300"/>
          </a:xfrm>
          <a:prstGeom prst="rect">
            <a:avLst/>
          </a:prstGeom>
        </p:spPr>
        <p:txBody>
          <a:bodyPr vert="horz" wrap="square" lIns="0" tIns="0" rIns="0" bIns="0" rtlCol="0">
            <a:spAutoFit/>
          </a:bodyPr>
          <a:lstStyle/>
          <a:p>
            <a:pPr marL="224314" marR="158591" indent="-215265">
              <a:lnSpc>
                <a:spcPct val="150000"/>
              </a:lnSpc>
              <a:tabLst>
                <a:tab pos="224314" algn="l"/>
              </a:tabLst>
            </a:pPr>
            <a:r>
              <a:rPr sz="1200" spc="-4" dirty="0">
                <a:latin typeface="Arial"/>
                <a:cs typeface="Arial"/>
              </a:rPr>
              <a:t>•	</a:t>
            </a:r>
            <a:r>
              <a:rPr sz="1200" spc="-4" dirty="0">
                <a:latin typeface="SimSun"/>
                <a:cs typeface="SimSun"/>
              </a:rPr>
              <a:t>点击所需查询保养件小图标，  可看到相关保养件信息</a:t>
            </a:r>
            <a:endParaRPr sz="1200" dirty="0">
              <a:latin typeface="SimSun"/>
              <a:cs typeface="SimSun"/>
            </a:endParaRPr>
          </a:p>
          <a:p>
            <a:pPr marL="9525">
              <a:spcBef>
                <a:spcPts val="720"/>
              </a:spcBef>
              <a:tabLst>
                <a:tab pos="224314" algn="l"/>
              </a:tabLst>
            </a:pPr>
            <a:r>
              <a:rPr sz="1200" spc="-4" dirty="0">
                <a:latin typeface="Arial"/>
                <a:cs typeface="Arial"/>
              </a:rPr>
              <a:t>•	</a:t>
            </a:r>
            <a:r>
              <a:rPr sz="1200" spc="-4" dirty="0">
                <a:latin typeface="SimSun"/>
                <a:cs typeface="SimSun"/>
              </a:rPr>
              <a:t>可显示零部件</a:t>
            </a:r>
            <a:r>
              <a:rPr sz="1200" spc="-4" dirty="0">
                <a:latin typeface="Calibri"/>
                <a:cs typeface="Calibri"/>
              </a:rPr>
              <a:t>OE</a:t>
            </a:r>
            <a:r>
              <a:rPr sz="1200" spc="-4" dirty="0">
                <a:latin typeface="SimSun"/>
                <a:cs typeface="SimSun"/>
              </a:rPr>
              <a:t>号码；左侧为</a:t>
            </a:r>
            <a:endParaRPr sz="1200" dirty="0">
              <a:latin typeface="SimSun"/>
              <a:cs typeface="SimSun"/>
            </a:endParaRPr>
          </a:p>
          <a:p>
            <a:pPr marL="224314">
              <a:spcBef>
                <a:spcPts val="720"/>
              </a:spcBef>
            </a:pPr>
            <a:r>
              <a:rPr sz="1200" spc="-4" dirty="0">
                <a:latin typeface="SimSun"/>
                <a:cs typeface="SimSun"/>
              </a:rPr>
              <a:t>品牌列表，及品牌编号，明细，</a:t>
            </a:r>
            <a:endParaRPr sz="1200" dirty="0">
              <a:latin typeface="SimSun"/>
              <a:cs typeface="SimSun"/>
            </a:endParaRPr>
          </a:p>
          <a:p>
            <a:pPr marL="224314">
              <a:spcBef>
                <a:spcPts val="720"/>
              </a:spcBef>
            </a:pPr>
            <a:r>
              <a:rPr sz="1200" spc="-4" dirty="0">
                <a:latin typeface="SimSun"/>
                <a:cs typeface="SimSun"/>
              </a:rPr>
              <a:t>适用车型信息</a:t>
            </a:r>
            <a:endParaRPr sz="1200" dirty="0">
              <a:latin typeface="SimSun"/>
              <a:cs typeface="SimSun"/>
            </a:endParaRPr>
          </a:p>
        </p:txBody>
      </p:sp>
      <p:pic>
        <p:nvPicPr>
          <p:cNvPr id="12" name="图片 11"/>
          <p:cNvPicPr>
            <a:picLocks noChangeAspect="1"/>
          </p:cNvPicPr>
          <p:nvPr/>
        </p:nvPicPr>
        <p:blipFill>
          <a:blip r:embed="rId3"/>
          <a:stretch>
            <a:fillRect/>
          </a:stretch>
        </p:blipFill>
        <p:spPr>
          <a:xfrm>
            <a:off x="2748911" y="662621"/>
            <a:ext cx="4260247" cy="1868931"/>
          </a:xfrm>
          <a:prstGeom prst="rect">
            <a:avLst/>
          </a:prstGeom>
        </p:spPr>
      </p:pic>
      <p:pic>
        <p:nvPicPr>
          <p:cNvPr id="13" name="图片 12"/>
          <p:cNvPicPr>
            <a:picLocks noChangeAspect="1"/>
          </p:cNvPicPr>
          <p:nvPr/>
        </p:nvPicPr>
        <p:blipFill>
          <a:blip r:embed="rId4"/>
          <a:stretch>
            <a:fillRect/>
          </a:stretch>
        </p:blipFill>
        <p:spPr>
          <a:xfrm>
            <a:off x="3918061" y="2513426"/>
            <a:ext cx="4343400" cy="2350435"/>
          </a:xfrm>
          <a:prstGeom prst="rect">
            <a:avLst/>
          </a:prstGeom>
        </p:spPr>
      </p:pic>
      <p:sp>
        <p:nvSpPr>
          <p:cNvPr id="14" name="object 6"/>
          <p:cNvSpPr txBox="1">
            <a:spLocks/>
          </p:cNvSpPr>
          <p:nvPr/>
        </p:nvSpPr>
        <p:spPr>
          <a:xfrm>
            <a:off x="5334000" y="5002530"/>
            <a:ext cx="3668395" cy="140970"/>
          </a:xfrm>
          <a:prstGeom prst="rect">
            <a:avLst/>
          </a:prstGeom>
        </p:spPr>
        <p:txBody>
          <a:bodyPr vert="horz" wrap="square" lIns="0" tIns="0" rIns="0" bIns="0" rtlCol="0">
            <a:spAutoFit/>
          </a:bodyPr>
          <a:lstStyle>
            <a:defPPr>
              <a:defRPr lang="zh-CN"/>
            </a:defPPr>
            <a:lvl1pPr marL="0" algn="l" defTabSz="914400" rtl="0" eaLnBrk="1" latinLnBrk="0" hangingPunct="1">
              <a:defRPr sz="9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10"/>
              </a:lnSpc>
            </a:pPr>
            <a:r>
              <a:rPr lang="zh-CN" altLang="en-US" dirty="0" smtClean="0">
                <a:latin typeface="Microsoft YaHei"/>
                <a:cs typeface="Microsoft YaHei"/>
              </a:rPr>
              <a:t>先行业之思  后市场之道   </a:t>
            </a:r>
            <a:r>
              <a:rPr lang="en-US" dirty="0" smtClean="0"/>
              <a:t>Considerable </a:t>
            </a:r>
            <a:r>
              <a:rPr lang="en-US" spc="-5" dirty="0" smtClean="0"/>
              <a:t>Thought, </a:t>
            </a:r>
            <a:r>
              <a:rPr lang="en-US" dirty="0" smtClean="0"/>
              <a:t>Aftermarket</a:t>
            </a:r>
            <a:r>
              <a:rPr lang="en-US" spc="-150" dirty="0" smtClean="0"/>
              <a:t> </a:t>
            </a:r>
            <a:r>
              <a:rPr lang="en-US" spc="-5" dirty="0" smtClean="0"/>
              <a:t>Knowhow.</a:t>
            </a:r>
            <a:endParaRPr lang="en-US" spc="-5" dirty="0"/>
          </a:p>
        </p:txBody>
      </p:sp>
      <p:sp>
        <p:nvSpPr>
          <p:cNvPr id="15" name="object 11"/>
          <p:cNvSpPr/>
          <p:nvPr/>
        </p:nvSpPr>
        <p:spPr>
          <a:xfrm>
            <a:off x="1523" y="4607052"/>
            <a:ext cx="1376172" cy="355092"/>
          </a:xfrm>
          <a:prstGeom prst="rect">
            <a:avLst/>
          </a:prstGeom>
          <a:blipFill>
            <a:blip r:embed="rId5" cstate="print"/>
            <a:stretch>
              <a:fillRect/>
            </a:stretch>
          </a:blipFill>
        </p:spPr>
        <p:txBody>
          <a:bodyPr wrap="square" lIns="0" tIns="0" rIns="0" bIns="0" rtlCol="0"/>
          <a:lstStyle/>
          <a:p>
            <a:endParaRPr/>
          </a:p>
        </p:txBody>
      </p:sp>
      <p:sp>
        <p:nvSpPr>
          <p:cNvPr id="16" name="文本框 15"/>
          <p:cNvSpPr txBox="1"/>
          <p:nvPr/>
        </p:nvSpPr>
        <p:spPr>
          <a:xfrm>
            <a:off x="-24789" y="96508"/>
            <a:ext cx="1963289" cy="507831"/>
          </a:xfrm>
          <a:prstGeom prst="rect">
            <a:avLst/>
          </a:prstGeom>
          <a:noFill/>
        </p:spPr>
        <p:txBody>
          <a:bodyPr wrap="square" rtlCol="0">
            <a:spAutoFit/>
          </a:bodyPr>
          <a:lstStyle/>
          <a:p>
            <a:pPr algn="ctr"/>
            <a:r>
              <a:rPr lang="zh-CN" altLang="en-US"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品鉴网址</a:t>
            </a:r>
            <a:r>
              <a:rPr lang="en-US" altLang="zh-CN"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www.51macc.com</a:t>
            </a:r>
            <a:endParaRPr lang="zh-CN" altLang="en-US" sz="1350" dirty="0">
              <a:solidFill>
                <a:srgbClr val="5B9BD5">
                  <a:lumMod val="75000"/>
                </a:srgbClr>
              </a:solidFill>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885701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819262" y="161163"/>
            <a:ext cx="1324736" cy="355473"/>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7429" y="591502"/>
            <a:ext cx="9136856" cy="0"/>
          </a:xfrm>
          <a:custGeom>
            <a:avLst/>
            <a:gdLst/>
            <a:ahLst/>
            <a:cxnLst/>
            <a:rect l="l" t="t" r="r" b="b"/>
            <a:pathLst>
              <a:path w="12182475">
                <a:moveTo>
                  <a:pt x="0" y="0"/>
                </a:moveTo>
                <a:lnTo>
                  <a:pt x="12182094" y="0"/>
                </a:lnTo>
              </a:path>
            </a:pathLst>
          </a:custGeom>
          <a:ln w="19811">
            <a:solidFill>
              <a:srgbClr val="FF0000"/>
            </a:solidFill>
          </a:ln>
        </p:spPr>
        <p:txBody>
          <a:bodyPr wrap="square" lIns="0" tIns="0" rIns="0" bIns="0" rtlCol="0"/>
          <a:lstStyle/>
          <a:p>
            <a:endParaRPr sz="1350"/>
          </a:p>
        </p:txBody>
      </p:sp>
      <p:sp>
        <p:nvSpPr>
          <p:cNvPr id="6" name="object 6"/>
          <p:cNvSpPr/>
          <p:nvPr/>
        </p:nvSpPr>
        <p:spPr>
          <a:xfrm>
            <a:off x="1142" y="4967476"/>
            <a:ext cx="9143048" cy="176213"/>
          </a:xfrm>
          <a:custGeom>
            <a:avLst/>
            <a:gdLst/>
            <a:ahLst/>
            <a:cxnLst/>
            <a:rect l="l" t="t" r="r" b="b"/>
            <a:pathLst>
              <a:path w="12190730" h="234950">
                <a:moveTo>
                  <a:pt x="12190476" y="234694"/>
                </a:moveTo>
                <a:lnTo>
                  <a:pt x="12190476" y="0"/>
                </a:lnTo>
                <a:lnTo>
                  <a:pt x="0" y="0"/>
                </a:lnTo>
                <a:lnTo>
                  <a:pt x="0" y="234694"/>
                </a:lnTo>
                <a:lnTo>
                  <a:pt x="12190476" y="234694"/>
                </a:lnTo>
                <a:close/>
              </a:path>
            </a:pathLst>
          </a:custGeom>
          <a:solidFill>
            <a:srgbClr val="FF0000"/>
          </a:solidFill>
        </p:spPr>
        <p:txBody>
          <a:bodyPr wrap="square" lIns="0" tIns="0" rIns="0" bIns="0" rtlCol="0"/>
          <a:lstStyle/>
          <a:p>
            <a:endParaRPr sz="1350"/>
          </a:p>
        </p:txBody>
      </p:sp>
      <p:sp>
        <p:nvSpPr>
          <p:cNvPr id="7" name="object 7"/>
          <p:cNvSpPr txBox="1"/>
          <p:nvPr/>
        </p:nvSpPr>
        <p:spPr>
          <a:xfrm>
            <a:off x="730453" y="757808"/>
            <a:ext cx="882491" cy="205184"/>
          </a:xfrm>
          <a:prstGeom prst="rect">
            <a:avLst/>
          </a:prstGeom>
        </p:spPr>
        <p:txBody>
          <a:bodyPr vert="horz" wrap="square" lIns="0" tIns="0" rIns="0" bIns="0" rtlCol="0">
            <a:spAutoFit/>
          </a:bodyPr>
          <a:lstStyle/>
          <a:p>
            <a:pPr marL="9525">
              <a:lnSpc>
                <a:spcPts val="1616"/>
              </a:lnSpc>
            </a:pPr>
            <a:r>
              <a:rPr sz="1350" b="1" dirty="0">
                <a:latin typeface="SimSun"/>
                <a:cs typeface="SimSun"/>
              </a:rPr>
              <a:t>全车件查询</a:t>
            </a:r>
            <a:endParaRPr sz="1350">
              <a:latin typeface="SimSun"/>
              <a:cs typeface="SimSun"/>
            </a:endParaRPr>
          </a:p>
        </p:txBody>
      </p:sp>
      <p:sp>
        <p:nvSpPr>
          <p:cNvPr id="8" name="object 8"/>
          <p:cNvSpPr txBox="1"/>
          <p:nvPr/>
        </p:nvSpPr>
        <p:spPr>
          <a:xfrm>
            <a:off x="505511" y="1411891"/>
            <a:ext cx="1908334" cy="1013098"/>
          </a:xfrm>
          <a:prstGeom prst="rect">
            <a:avLst/>
          </a:prstGeom>
        </p:spPr>
        <p:txBody>
          <a:bodyPr vert="horz" wrap="square" lIns="0" tIns="0" rIns="0" bIns="0" rtlCol="0">
            <a:spAutoFit/>
          </a:bodyPr>
          <a:lstStyle/>
          <a:p>
            <a:pPr marL="9525">
              <a:tabLst>
                <a:tab pos="224314" algn="l"/>
              </a:tabLst>
            </a:pPr>
            <a:r>
              <a:rPr sz="1200" spc="-4" dirty="0">
                <a:latin typeface="Arial"/>
                <a:cs typeface="Arial"/>
              </a:rPr>
              <a:t>•	</a:t>
            </a:r>
            <a:r>
              <a:rPr sz="1200" spc="-4" dirty="0">
                <a:latin typeface="SimSun"/>
                <a:cs typeface="SimSun"/>
              </a:rPr>
              <a:t>点击“全车件”查询</a:t>
            </a:r>
            <a:endParaRPr sz="1200">
              <a:latin typeface="SimSun"/>
              <a:cs typeface="SimSun"/>
            </a:endParaRPr>
          </a:p>
          <a:p>
            <a:pPr marL="224314" marR="3810" indent="-215265">
              <a:lnSpc>
                <a:spcPct val="150000"/>
              </a:lnSpc>
              <a:tabLst>
                <a:tab pos="224314" algn="l"/>
              </a:tabLst>
            </a:pPr>
            <a:r>
              <a:rPr sz="1200" spc="-4" dirty="0">
                <a:latin typeface="Arial"/>
                <a:cs typeface="Arial"/>
              </a:rPr>
              <a:t>•	</a:t>
            </a:r>
            <a:r>
              <a:rPr sz="1200" spc="-4" dirty="0">
                <a:latin typeface="SimSun"/>
                <a:cs typeface="SimSun"/>
              </a:rPr>
              <a:t>左侧配</a:t>
            </a:r>
            <a:r>
              <a:rPr sz="1200" dirty="0">
                <a:latin typeface="SimSun"/>
                <a:cs typeface="SimSun"/>
              </a:rPr>
              <a:t>件</a:t>
            </a:r>
            <a:r>
              <a:rPr sz="1200" spc="-4" dirty="0">
                <a:latin typeface="SimSun"/>
                <a:cs typeface="SimSun"/>
              </a:rPr>
              <a:t>总类</a:t>
            </a:r>
            <a:r>
              <a:rPr sz="1200" dirty="0">
                <a:latin typeface="SimSun"/>
                <a:cs typeface="SimSun"/>
              </a:rPr>
              <a:t>（</a:t>
            </a:r>
            <a:r>
              <a:rPr sz="1200" spc="-4" dirty="0">
                <a:latin typeface="SimSun"/>
                <a:cs typeface="SimSun"/>
              </a:rPr>
              <a:t>主组），  右侧为相应主组的子组</a:t>
            </a:r>
            <a:endParaRPr sz="1200">
              <a:latin typeface="SimSun"/>
              <a:cs typeface="SimSun"/>
            </a:endParaRPr>
          </a:p>
          <a:p>
            <a:pPr marL="224314">
              <a:spcBef>
                <a:spcPts val="720"/>
              </a:spcBef>
            </a:pPr>
            <a:r>
              <a:rPr sz="1200" spc="-4" dirty="0">
                <a:latin typeface="SimSun"/>
                <a:cs typeface="SimSun"/>
              </a:rPr>
              <a:t>分类</a:t>
            </a:r>
            <a:endParaRPr sz="1200">
              <a:latin typeface="SimSun"/>
              <a:cs typeface="SimSun"/>
            </a:endParaRPr>
          </a:p>
        </p:txBody>
      </p:sp>
      <p:sp>
        <p:nvSpPr>
          <p:cNvPr id="9" name="object 9"/>
          <p:cNvSpPr txBox="1"/>
          <p:nvPr/>
        </p:nvSpPr>
        <p:spPr>
          <a:xfrm>
            <a:off x="951597" y="3315938"/>
            <a:ext cx="2210276" cy="1107996"/>
          </a:xfrm>
          <a:prstGeom prst="rect">
            <a:avLst/>
          </a:prstGeom>
        </p:spPr>
        <p:txBody>
          <a:bodyPr vert="horz" wrap="square" lIns="0" tIns="0" rIns="0" bIns="0" rtlCol="0">
            <a:spAutoFit/>
          </a:bodyPr>
          <a:lstStyle/>
          <a:p>
            <a:pPr marL="224314" marR="3810" indent="-215265">
              <a:lnSpc>
                <a:spcPct val="150000"/>
              </a:lnSpc>
              <a:tabLst>
                <a:tab pos="224314" algn="l"/>
              </a:tabLst>
            </a:pPr>
            <a:r>
              <a:rPr sz="1200" spc="-4" dirty="0">
                <a:latin typeface="Arial"/>
                <a:cs typeface="Arial"/>
              </a:rPr>
              <a:t>•	</a:t>
            </a:r>
            <a:r>
              <a:rPr sz="1200" spc="-4" dirty="0">
                <a:latin typeface="SimSun"/>
                <a:cs typeface="SimSun"/>
              </a:rPr>
              <a:t>点击所需查询全车件可看到相  关信息</a:t>
            </a:r>
            <a:endParaRPr sz="1200">
              <a:latin typeface="SimSun"/>
              <a:cs typeface="SimSun"/>
            </a:endParaRPr>
          </a:p>
          <a:p>
            <a:pPr marL="224314" marR="136208" indent="-215265">
              <a:lnSpc>
                <a:spcPct val="150000"/>
              </a:lnSpc>
              <a:tabLst>
                <a:tab pos="224314" algn="l"/>
              </a:tabLst>
            </a:pPr>
            <a:r>
              <a:rPr sz="1200" spc="-4" dirty="0">
                <a:latin typeface="Arial"/>
                <a:cs typeface="Arial"/>
              </a:rPr>
              <a:t>•	</a:t>
            </a:r>
            <a:r>
              <a:rPr sz="1200" spc="-4" dirty="0">
                <a:latin typeface="SimSun"/>
                <a:cs typeface="SimSun"/>
              </a:rPr>
              <a:t>所查询零部件</a:t>
            </a:r>
            <a:r>
              <a:rPr sz="1200" spc="-8" dirty="0">
                <a:latin typeface="Calibri"/>
                <a:cs typeface="Calibri"/>
              </a:rPr>
              <a:t>O</a:t>
            </a:r>
            <a:r>
              <a:rPr sz="1200" spc="-4" dirty="0">
                <a:latin typeface="Calibri"/>
                <a:cs typeface="Calibri"/>
              </a:rPr>
              <a:t>E</a:t>
            </a:r>
            <a:r>
              <a:rPr sz="1200" spc="-4" dirty="0">
                <a:latin typeface="SimSun"/>
                <a:cs typeface="SimSun"/>
              </a:rPr>
              <a:t>号码以及</a:t>
            </a:r>
            <a:r>
              <a:rPr sz="1200" dirty="0">
                <a:latin typeface="Calibri"/>
                <a:cs typeface="Calibri"/>
              </a:rPr>
              <a:t>4S  </a:t>
            </a:r>
            <a:r>
              <a:rPr sz="1200" spc="-4" dirty="0">
                <a:latin typeface="SimSun"/>
                <a:cs typeface="SimSun"/>
              </a:rPr>
              <a:t>店价格、适用车型信息</a:t>
            </a:r>
            <a:endParaRPr sz="1200">
              <a:latin typeface="SimSun"/>
              <a:cs typeface="SimSun"/>
            </a:endParaRPr>
          </a:p>
        </p:txBody>
      </p:sp>
      <p:pic>
        <p:nvPicPr>
          <p:cNvPr id="12" name="图片 11"/>
          <p:cNvPicPr>
            <a:picLocks noChangeAspect="1"/>
          </p:cNvPicPr>
          <p:nvPr/>
        </p:nvPicPr>
        <p:blipFill>
          <a:blip r:embed="rId3"/>
          <a:stretch>
            <a:fillRect/>
          </a:stretch>
        </p:blipFill>
        <p:spPr>
          <a:xfrm>
            <a:off x="2971055" y="621188"/>
            <a:ext cx="3903104" cy="2151207"/>
          </a:xfrm>
          <a:prstGeom prst="rect">
            <a:avLst/>
          </a:prstGeom>
        </p:spPr>
      </p:pic>
      <p:pic>
        <p:nvPicPr>
          <p:cNvPr id="13" name="图片 12"/>
          <p:cNvPicPr>
            <a:picLocks noChangeAspect="1"/>
          </p:cNvPicPr>
          <p:nvPr/>
        </p:nvPicPr>
        <p:blipFill>
          <a:blip r:embed="rId4"/>
          <a:stretch>
            <a:fillRect/>
          </a:stretch>
        </p:blipFill>
        <p:spPr>
          <a:xfrm>
            <a:off x="3886200" y="2677637"/>
            <a:ext cx="4448938" cy="2234672"/>
          </a:xfrm>
          <a:prstGeom prst="rect">
            <a:avLst/>
          </a:prstGeom>
        </p:spPr>
      </p:pic>
      <p:sp>
        <p:nvSpPr>
          <p:cNvPr id="14" name="object 6"/>
          <p:cNvSpPr txBox="1">
            <a:spLocks/>
          </p:cNvSpPr>
          <p:nvPr/>
        </p:nvSpPr>
        <p:spPr>
          <a:xfrm>
            <a:off x="5334000" y="5002530"/>
            <a:ext cx="3668395" cy="140970"/>
          </a:xfrm>
          <a:prstGeom prst="rect">
            <a:avLst/>
          </a:prstGeom>
        </p:spPr>
        <p:txBody>
          <a:bodyPr vert="horz" wrap="square" lIns="0" tIns="0" rIns="0" bIns="0" rtlCol="0">
            <a:spAutoFit/>
          </a:bodyPr>
          <a:lstStyle>
            <a:defPPr>
              <a:defRPr lang="zh-CN"/>
            </a:defPPr>
            <a:lvl1pPr marL="0" algn="l" defTabSz="914400" rtl="0" eaLnBrk="1" latinLnBrk="0" hangingPunct="1">
              <a:defRPr sz="9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10"/>
              </a:lnSpc>
            </a:pPr>
            <a:r>
              <a:rPr lang="zh-CN" altLang="en-US" dirty="0" smtClean="0">
                <a:latin typeface="Microsoft YaHei"/>
                <a:cs typeface="Microsoft YaHei"/>
              </a:rPr>
              <a:t>先行业之思  后市场之道   </a:t>
            </a:r>
            <a:r>
              <a:rPr lang="en-US" dirty="0" smtClean="0"/>
              <a:t>Considerable </a:t>
            </a:r>
            <a:r>
              <a:rPr lang="en-US" spc="-5" dirty="0" smtClean="0"/>
              <a:t>Thought, </a:t>
            </a:r>
            <a:r>
              <a:rPr lang="en-US" dirty="0" smtClean="0"/>
              <a:t>Aftermarket</a:t>
            </a:r>
            <a:r>
              <a:rPr lang="en-US" spc="-150" dirty="0" smtClean="0"/>
              <a:t> </a:t>
            </a:r>
            <a:r>
              <a:rPr lang="en-US" spc="-5" dirty="0" smtClean="0"/>
              <a:t>Knowhow.</a:t>
            </a:r>
            <a:endParaRPr lang="en-US" spc="-5" dirty="0"/>
          </a:p>
        </p:txBody>
      </p:sp>
      <p:sp>
        <p:nvSpPr>
          <p:cNvPr id="15" name="object 11"/>
          <p:cNvSpPr/>
          <p:nvPr/>
        </p:nvSpPr>
        <p:spPr>
          <a:xfrm>
            <a:off x="1523" y="4607052"/>
            <a:ext cx="1376172" cy="355092"/>
          </a:xfrm>
          <a:prstGeom prst="rect">
            <a:avLst/>
          </a:prstGeom>
          <a:blipFill>
            <a:blip r:embed="rId5" cstate="print"/>
            <a:stretch>
              <a:fillRect/>
            </a:stretch>
          </a:blipFill>
        </p:spPr>
        <p:txBody>
          <a:bodyPr wrap="square" lIns="0" tIns="0" rIns="0" bIns="0" rtlCol="0"/>
          <a:lstStyle/>
          <a:p>
            <a:endParaRPr/>
          </a:p>
        </p:txBody>
      </p:sp>
      <p:sp>
        <p:nvSpPr>
          <p:cNvPr id="16" name="文本框 15"/>
          <p:cNvSpPr txBox="1"/>
          <p:nvPr/>
        </p:nvSpPr>
        <p:spPr>
          <a:xfrm>
            <a:off x="-24789" y="96508"/>
            <a:ext cx="1963289" cy="507831"/>
          </a:xfrm>
          <a:prstGeom prst="rect">
            <a:avLst/>
          </a:prstGeom>
          <a:noFill/>
        </p:spPr>
        <p:txBody>
          <a:bodyPr wrap="square" rtlCol="0">
            <a:spAutoFit/>
          </a:bodyPr>
          <a:lstStyle/>
          <a:p>
            <a:pPr algn="ctr"/>
            <a:r>
              <a:rPr lang="zh-CN" altLang="en-US"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品鉴网址</a:t>
            </a:r>
            <a:r>
              <a:rPr lang="en-US" altLang="zh-CN"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www.51macc.com</a:t>
            </a:r>
            <a:endParaRPr lang="zh-CN" altLang="en-US" sz="1350" dirty="0">
              <a:solidFill>
                <a:srgbClr val="5B9BD5">
                  <a:lumMod val="75000"/>
                </a:srgbClr>
              </a:solidFill>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3489720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0453" y="757808"/>
            <a:ext cx="1054894" cy="205184"/>
          </a:xfrm>
          <a:prstGeom prst="rect">
            <a:avLst/>
          </a:prstGeom>
        </p:spPr>
        <p:txBody>
          <a:bodyPr vert="horz" wrap="square" lIns="0" tIns="0" rIns="0" bIns="0" rtlCol="0">
            <a:spAutoFit/>
          </a:bodyPr>
          <a:lstStyle/>
          <a:p>
            <a:pPr marL="9525">
              <a:lnSpc>
                <a:spcPts val="1616"/>
              </a:lnSpc>
            </a:pPr>
            <a:r>
              <a:rPr sz="1350" b="1" dirty="0">
                <a:latin typeface="SimSun"/>
                <a:cs typeface="SimSun"/>
              </a:rPr>
              <a:t>保养周期查询</a:t>
            </a:r>
            <a:endParaRPr sz="1350">
              <a:latin typeface="SimSun"/>
              <a:cs typeface="SimSun"/>
            </a:endParaRPr>
          </a:p>
        </p:txBody>
      </p:sp>
      <p:sp>
        <p:nvSpPr>
          <p:cNvPr id="4" name="object 4"/>
          <p:cNvSpPr txBox="1"/>
          <p:nvPr/>
        </p:nvSpPr>
        <p:spPr>
          <a:xfrm>
            <a:off x="730453" y="2114169"/>
            <a:ext cx="2058353" cy="1703030"/>
          </a:xfrm>
          <a:prstGeom prst="rect">
            <a:avLst/>
          </a:prstGeom>
        </p:spPr>
        <p:txBody>
          <a:bodyPr vert="horz" wrap="square" lIns="0" tIns="0" rIns="0" bIns="0" rtlCol="0">
            <a:spAutoFit/>
          </a:bodyPr>
          <a:lstStyle/>
          <a:p>
            <a:pPr marL="224314" marR="3810" indent="-215265" algn="just">
              <a:lnSpc>
                <a:spcPct val="150000"/>
              </a:lnSpc>
            </a:pPr>
            <a:r>
              <a:rPr sz="1200" spc="-4" dirty="0">
                <a:latin typeface="Arial"/>
                <a:cs typeface="Arial"/>
              </a:rPr>
              <a:t>• </a:t>
            </a:r>
            <a:r>
              <a:rPr sz="1200" spc="-4" dirty="0">
                <a:latin typeface="SimSun"/>
                <a:cs typeface="SimSun"/>
              </a:rPr>
              <a:t>选择“上路年月”和“行驶  里程”，查询推荐更换的零  部件</a:t>
            </a:r>
            <a:endParaRPr sz="1200" dirty="0">
              <a:latin typeface="SimSun"/>
              <a:cs typeface="SimSun"/>
            </a:endParaRPr>
          </a:p>
          <a:p>
            <a:pPr marL="224314" marR="3810" indent="-215265" algn="just">
              <a:lnSpc>
                <a:spcPts val="2160"/>
              </a:lnSpc>
              <a:spcBef>
                <a:spcPts val="191"/>
              </a:spcBef>
            </a:pPr>
            <a:r>
              <a:rPr sz="1200" spc="-4" dirty="0">
                <a:latin typeface="Arial"/>
                <a:cs typeface="Arial"/>
              </a:rPr>
              <a:t>• </a:t>
            </a:r>
            <a:r>
              <a:rPr sz="1200" spc="-8" dirty="0">
                <a:latin typeface="SimSun"/>
                <a:cs typeface="SimSun"/>
              </a:rPr>
              <a:t>根据行驶里程的不同会显示  </a:t>
            </a:r>
            <a:r>
              <a:rPr sz="1200" spc="-4" dirty="0">
                <a:latin typeface="SimSun"/>
                <a:cs typeface="SimSun"/>
              </a:rPr>
              <a:t>不同的推荐更换零部件，及  价格</a:t>
            </a:r>
            <a:endParaRPr sz="1200" dirty="0">
              <a:latin typeface="SimSun"/>
              <a:cs typeface="SimSun"/>
            </a:endParaRPr>
          </a:p>
        </p:txBody>
      </p:sp>
      <p:pic>
        <p:nvPicPr>
          <p:cNvPr id="7" name="图片 6"/>
          <p:cNvPicPr>
            <a:picLocks noChangeAspect="1"/>
          </p:cNvPicPr>
          <p:nvPr/>
        </p:nvPicPr>
        <p:blipFill>
          <a:blip r:embed="rId2"/>
          <a:stretch>
            <a:fillRect/>
          </a:stretch>
        </p:blipFill>
        <p:spPr>
          <a:xfrm>
            <a:off x="3200400" y="547053"/>
            <a:ext cx="5715000" cy="4082097"/>
          </a:xfrm>
          <a:prstGeom prst="rect">
            <a:avLst/>
          </a:prstGeom>
        </p:spPr>
      </p:pic>
      <p:sp>
        <p:nvSpPr>
          <p:cNvPr id="8" name="object 6"/>
          <p:cNvSpPr/>
          <p:nvPr/>
        </p:nvSpPr>
        <p:spPr>
          <a:xfrm>
            <a:off x="1142" y="4967476"/>
            <a:ext cx="9143048" cy="176213"/>
          </a:xfrm>
          <a:custGeom>
            <a:avLst/>
            <a:gdLst/>
            <a:ahLst/>
            <a:cxnLst/>
            <a:rect l="l" t="t" r="r" b="b"/>
            <a:pathLst>
              <a:path w="12190730" h="234950">
                <a:moveTo>
                  <a:pt x="12190476" y="234694"/>
                </a:moveTo>
                <a:lnTo>
                  <a:pt x="12190476" y="0"/>
                </a:lnTo>
                <a:lnTo>
                  <a:pt x="0" y="0"/>
                </a:lnTo>
                <a:lnTo>
                  <a:pt x="0" y="234694"/>
                </a:lnTo>
                <a:lnTo>
                  <a:pt x="12190476" y="234694"/>
                </a:lnTo>
                <a:close/>
              </a:path>
            </a:pathLst>
          </a:custGeom>
          <a:solidFill>
            <a:srgbClr val="FF0000"/>
          </a:solidFill>
        </p:spPr>
        <p:txBody>
          <a:bodyPr wrap="square" lIns="0" tIns="0" rIns="0" bIns="0" rtlCol="0"/>
          <a:lstStyle/>
          <a:p>
            <a:endParaRPr sz="1350"/>
          </a:p>
        </p:txBody>
      </p:sp>
      <p:sp>
        <p:nvSpPr>
          <p:cNvPr id="9" name="object 5"/>
          <p:cNvSpPr/>
          <p:nvPr/>
        </p:nvSpPr>
        <p:spPr>
          <a:xfrm>
            <a:off x="7429" y="591502"/>
            <a:ext cx="9136856" cy="0"/>
          </a:xfrm>
          <a:custGeom>
            <a:avLst/>
            <a:gdLst/>
            <a:ahLst/>
            <a:cxnLst/>
            <a:rect l="l" t="t" r="r" b="b"/>
            <a:pathLst>
              <a:path w="12182475">
                <a:moveTo>
                  <a:pt x="0" y="0"/>
                </a:moveTo>
                <a:lnTo>
                  <a:pt x="12182094" y="0"/>
                </a:lnTo>
              </a:path>
            </a:pathLst>
          </a:custGeom>
          <a:ln w="19811">
            <a:solidFill>
              <a:srgbClr val="FF0000"/>
            </a:solidFill>
          </a:ln>
        </p:spPr>
        <p:txBody>
          <a:bodyPr wrap="square" lIns="0" tIns="0" rIns="0" bIns="0" rtlCol="0"/>
          <a:lstStyle/>
          <a:p>
            <a:endParaRPr sz="1350"/>
          </a:p>
        </p:txBody>
      </p:sp>
      <p:sp>
        <p:nvSpPr>
          <p:cNvPr id="10" name="object 4"/>
          <p:cNvSpPr/>
          <p:nvPr/>
        </p:nvSpPr>
        <p:spPr>
          <a:xfrm>
            <a:off x="7819262" y="161163"/>
            <a:ext cx="1324736" cy="355473"/>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1523" y="4607052"/>
            <a:ext cx="1376172" cy="355092"/>
          </a:xfrm>
          <a:prstGeom prst="rect">
            <a:avLst/>
          </a:prstGeom>
          <a:blipFill>
            <a:blip r:embed="rId4" cstate="print"/>
            <a:stretch>
              <a:fillRect/>
            </a:stretch>
          </a:blipFill>
        </p:spPr>
        <p:txBody>
          <a:bodyPr wrap="square" lIns="0" tIns="0" rIns="0" bIns="0" rtlCol="0"/>
          <a:lstStyle/>
          <a:p>
            <a:endParaRPr/>
          </a:p>
        </p:txBody>
      </p:sp>
      <p:sp>
        <p:nvSpPr>
          <p:cNvPr id="12" name="object 6"/>
          <p:cNvSpPr txBox="1">
            <a:spLocks/>
          </p:cNvSpPr>
          <p:nvPr/>
        </p:nvSpPr>
        <p:spPr>
          <a:xfrm>
            <a:off x="5334000" y="5002530"/>
            <a:ext cx="3668395" cy="140970"/>
          </a:xfrm>
          <a:prstGeom prst="rect">
            <a:avLst/>
          </a:prstGeom>
        </p:spPr>
        <p:txBody>
          <a:bodyPr vert="horz" wrap="square" lIns="0" tIns="0" rIns="0" bIns="0" rtlCol="0">
            <a:spAutoFit/>
          </a:bodyPr>
          <a:lstStyle>
            <a:defPPr>
              <a:defRPr lang="zh-CN"/>
            </a:defPPr>
            <a:lvl1pPr marL="0" algn="l" defTabSz="914400" rtl="0" eaLnBrk="1" latinLnBrk="0" hangingPunct="1">
              <a:defRPr sz="9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10"/>
              </a:lnSpc>
            </a:pPr>
            <a:r>
              <a:rPr lang="zh-CN" altLang="en-US" dirty="0" smtClean="0">
                <a:latin typeface="Microsoft YaHei"/>
                <a:cs typeface="Microsoft YaHei"/>
              </a:rPr>
              <a:t>先行业之思  后市场之道   </a:t>
            </a:r>
            <a:r>
              <a:rPr lang="en-US" dirty="0" smtClean="0"/>
              <a:t>Considerable </a:t>
            </a:r>
            <a:r>
              <a:rPr lang="en-US" spc="-5" dirty="0" smtClean="0"/>
              <a:t>Thought, </a:t>
            </a:r>
            <a:r>
              <a:rPr lang="en-US" dirty="0" smtClean="0"/>
              <a:t>Aftermarket</a:t>
            </a:r>
            <a:r>
              <a:rPr lang="en-US" spc="-150" dirty="0" smtClean="0"/>
              <a:t> </a:t>
            </a:r>
            <a:r>
              <a:rPr lang="en-US" spc="-5" dirty="0" smtClean="0"/>
              <a:t>Knowhow.</a:t>
            </a:r>
            <a:endParaRPr lang="en-US" spc="-5" dirty="0"/>
          </a:p>
        </p:txBody>
      </p:sp>
      <p:sp>
        <p:nvSpPr>
          <p:cNvPr id="13" name="文本框 12"/>
          <p:cNvSpPr txBox="1"/>
          <p:nvPr/>
        </p:nvSpPr>
        <p:spPr>
          <a:xfrm>
            <a:off x="-24789" y="96508"/>
            <a:ext cx="1963289" cy="507831"/>
          </a:xfrm>
          <a:prstGeom prst="rect">
            <a:avLst/>
          </a:prstGeom>
          <a:noFill/>
        </p:spPr>
        <p:txBody>
          <a:bodyPr wrap="square" rtlCol="0">
            <a:spAutoFit/>
          </a:bodyPr>
          <a:lstStyle/>
          <a:p>
            <a:pPr algn="ctr"/>
            <a:r>
              <a:rPr lang="zh-CN" altLang="en-US"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品鉴网址</a:t>
            </a:r>
            <a:r>
              <a:rPr lang="en-US" altLang="zh-CN"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www.51macc.com</a:t>
            </a:r>
            <a:endParaRPr lang="zh-CN" altLang="en-US" sz="1350" dirty="0">
              <a:solidFill>
                <a:srgbClr val="5B9BD5">
                  <a:lumMod val="75000"/>
                </a:srgbClr>
              </a:solidFill>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2892271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819262" y="161163"/>
            <a:ext cx="1324736" cy="355473"/>
          </a:xfrm>
          <a:prstGeom prst="rect">
            <a:avLst/>
          </a:prstGeom>
          <a:blipFill>
            <a:blip r:embed="rId3" cstate="print"/>
            <a:stretch>
              <a:fillRect/>
            </a:stretch>
          </a:blipFill>
        </p:spPr>
        <p:txBody>
          <a:bodyPr wrap="square" lIns="0" tIns="0" rIns="0" bIns="0" rtlCol="0"/>
          <a:lstStyle/>
          <a:p>
            <a:endParaRPr sz="1350"/>
          </a:p>
        </p:txBody>
      </p:sp>
      <p:sp>
        <p:nvSpPr>
          <p:cNvPr id="5" name="object 5"/>
          <p:cNvSpPr/>
          <p:nvPr/>
        </p:nvSpPr>
        <p:spPr>
          <a:xfrm>
            <a:off x="7429" y="591502"/>
            <a:ext cx="9136856" cy="0"/>
          </a:xfrm>
          <a:custGeom>
            <a:avLst/>
            <a:gdLst/>
            <a:ahLst/>
            <a:cxnLst/>
            <a:rect l="l" t="t" r="r" b="b"/>
            <a:pathLst>
              <a:path w="12182475">
                <a:moveTo>
                  <a:pt x="0" y="0"/>
                </a:moveTo>
                <a:lnTo>
                  <a:pt x="12182094" y="0"/>
                </a:lnTo>
              </a:path>
            </a:pathLst>
          </a:custGeom>
          <a:ln w="19811">
            <a:solidFill>
              <a:srgbClr val="FF0000"/>
            </a:solidFill>
          </a:ln>
        </p:spPr>
        <p:txBody>
          <a:bodyPr wrap="square" lIns="0" tIns="0" rIns="0" bIns="0" rtlCol="0"/>
          <a:lstStyle/>
          <a:p>
            <a:endParaRPr sz="1350"/>
          </a:p>
        </p:txBody>
      </p:sp>
      <p:sp>
        <p:nvSpPr>
          <p:cNvPr id="6" name="object 6"/>
          <p:cNvSpPr/>
          <p:nvPr/>
        </p:nvSpPr>
        <p:spPr>
          <a:xfrm>
            <a:off x="1142" y="4967476"/>
            <a:ext cx="9143048" cy="176213"/>
          </a:xfrm>
          <a:custGeom>
            <a:avLst/>
            <a:gdLst/>
            <a:ahLst/>
            <a:cxnLst/>
            <a:rect l="l" t="t" r="r" b="b"/>
            <a:pathLst>
              <a:path w="12190730" h="234950">
                <a:moveTo>
                  <a:pt x="12190476" y="234694"/>
                </a:moveTo>
                <a:lnTo>
                  <a:pt x="12190476" y="0"/>
                </a:lnTo>
                <a:lnTo>
                  <a:pt x="0" y="0"/>
                </a:lnTo>
                <a:lnTo>
                  <a:pt x="0" y="234694"/>
                </a:lnTo>
                <a:lnTo>
                  <a:pt x="12190476" y="234694"/>
                </a:lnTo>
                <a:close/>
              </a:path>
            </a:pathLst>
          </a:custGeom>
          <a:solidFill>
            <a:srgbClr val="FF0000"/>
          </a:solidFill>
        </p:spPr>
        <p:txBody>
          <a:bodyPr wrap="square" lIns="0" tIns="0" rIns="0" bIns="0" rtlCol="0"/>
          <a:lstStyle/>
          <a:p>
            <a:endParaRPr sz="1350"/>
          </a:p>
        </p:txBody>
      </p:sp>
      <p:sp>
        <p:nvSpPr>
          <p:cNvPr id="7" name="object 7"/>
          <p:cNvSpPr txBox="1"/>
          <p:nvPr/>
        </p:nvSpPr>
        <p:spPr>
          <a:xfrm>
            <a:off x="4642961" y="691991"/>
            <a:ext cx="1756410" cy="825291"/>
          </a:xfrm>
          <a:prstGeom prst="rect">
            <a:avLst/>
          </a:prstGeom>
        </p:spPr>
        <p:txBody>
          <a:bodyPr vert="horz" wrap="square" lIns="0" tIns="0" rIns="0" bIns="0" rtlCol="0">
            <a:spAutoFit/>
          </a:bodyPr>
          <a:lstStyle/>
          <a:p>
            <a:pPr marL="156209"/>
            <a:r>
              <a:rPr sz="1350" b="1" dirty="0">
                <a:latin typeface="Calibri"/>
                <a:cs typeface="Calibri"/>
              </a:rPr>
              <a:t>2.2</a:t>
            </a:r>
            <a:r>
              <a:rPr sz="1350" b="1" spc="-75" dirty="0">
                <a:latin typeface="Calibri"/>
                <a:cs typeface="Calibri"/>
              </a:rPr>
              <a:t> </a:t>
            </a:r>
            <a:r>
              <a:rPr sz="1350" b="1" dirty="0">
                <a:latin typeface="Calibri"/>
                <a:cs typeface="Calibri"/>
              </a:rPr>
              <a:t>VIN</a:t>
            </a:r>
            <a:r>
              <a:rPr sz="1350" b="1" dirty="0">
                <a:latin typeface="SimSun"/>
                <a:cs typeface="SimSun"/>
              </a:rPr>
              <a:t>车型定型</a:t>
            </a:r>
            <a:endParaRPr sz="1350">
              <a:latin typeface="SimSun"/>
              <a:cs typeface="SimSun"/>
            </a:endParaRPr>
          </a:p>
          <a:p>
            <a:pPr>
              <a:lnSpc>
                <a:spcPct val="100000"/>
              </a:lnSpc>
            </a:pPr>
            <a:endParaRPr sz="1500">
              <a:latin typeface="Times New Roman"/>
              <a:cs typeface="Times New Roman"/>
            </a:endParaRPr>
          </a:p>
          <a:p>
            <a:pPr>
              <a:spcBef>
                <a:spcPts val="15"/>
              </a:spcBef>
            </a:pPr>
            <a:endParaRPr sz="1313">
              <a:latin typeface="Times New Roman"/>
              <a:cs typeface="Times New Roman"/>
            </a:endParaRPr>
          </a:p>
          <a:p>
            <a:pPr marL="9525">
              <a:spcBef>
                <a:spcPts val="4"/>
              </a:spcBef>
              <a:tabLst>
                <a:tab pos="224314" algn="l"/>
              </a:tabLst>
            </a:pPr>
            <a:r>
              <a:rPr sz="1200" spc="-4" dirty="0">
                <a:latin typeface="Arial"/>
                <a:cs typeface="Arial"/>
              </a:rPr>
              <a:t>•	</a:t>
            </a:r>
            <a:r>
              <a:rPr sz="1200" spc="-4" dirty="0">
                <a:latin typeface="SimSun"/>
                <a:cs typeface="SimSun"/>
              </a:rPr>
              <a:t>输入需要查询的车架号</a:t>
            </a:r>
            <a:endParaRPr sz="1200">
              <a:latin typeface="SimSun"/>
              <a:cs typeface="SimSun"/>
            </a:endParaRPr>
          </a:p>
        </p:txBody>
      </p:sp>
      <p:sp>
        <p:nvSpPr>
          <p:cNvPr id="8" name="object 8"/>
          <p:cNvSpPr txBox="1"/>
          <p:nvPr/>
        </p:nvSpPr>
        <p:spPr>
          <a:xfrm>
            <a:off x="464134" y="3430055"/>
            <a:ext cx="2433638" cy="830997"/>
          </a:xfrm>
          <a:prstGeom prst="rect">
            <a:avLst/>
          </a:prstGeom>
        </p:spPr>
        <p:txBody>
          <a:bodyPr vert="horz" wrap="square" lIns="0" tIns="0" rIns="0" bIns="0" rtlCol="0">
            <a:spAutoFit/>
          </a:bodyPr>
          <a:lstStyle/>
          <a:p>
            <a:pPr marL="224314" marR="3810" indent="-215265">
              <a:lnSpc>
                <a:spcPct val="150100"/>
              </a:lnSpc>
              <a:tabLst>
                <a:tab pos="224314" algn="l"/>
              </a:tabLst>
            </a:pPr>
            <a:r>
              <a:rPr sz="1200" spc="-4" dirty="0">
                <a:latin typeface="Arial"/>
                <a:cs typeface="Arial"/>
              </a:rPr>
              <a:t>•	</a:t>
            </a:r>
            <a:r>
              <a:rPr sz="1200" spc="-4" dirty="0">
                <a:latin typeface="SimSun"/>
                <a:cs typeface="SimSun"/>
              </a:rPr>
              <a:t>可查询此</a:t>
            </a:r>
            <a:r>
              <a:rPr sz="1200" spc="-11" dirty="0">
                <a:latin typeface="Calibri"/>
                <a:cs typeface="Calibri"/>
              </a:rPr>
              <a:t>V</a:t>
            </a:r>
            <a:r>
              <a:rPr sz="1200" spc="-4" dirty="0">
                <a:latin typeface="Calibri"/>
                <a:cs typeface="Calibri"/>
              </a:rPr>
              <a:t>IN</a:t>
            </a:r>
            <a:r>
              <a:rPr sz="1200" spc="-4" dirty="0">
                <a:latin typeface="SimSun"/>
                <a:cs typeface="SimSun"/>
              </a:rPr>
              <a:t>具体解析详情，以及  查询“保养件”“全车件”“保  </a:t>
            </a:r>
            <a:r>
              <a:rPr sz="1200" spc="-4" dirty="0" err="1">
                <a:latin typeface="SimSun"/>
                <a:cs typeface="SimSun"/>
              </a:rPr>
              <a:t>养周期</a:t>
            </a:r>
            <a:r>
              <a:rPr sz="1200" spc="-4" dirty="0" smtClean="0">
                <a:latin typeface="SimSun"/>
                <a:cs typeface="SimSun"/>
              </a:rPr>
              <a:t>”</a:t>
            </a:r>
            <a:r>
              <a:rPr lang="zh-CN" altLang="en-US" sz="1200" spc="-4" dirty="0" smtClean="0">
                <a:latin typeface="SimSun"/>
                <a:cs typeface="SimSun"/>
              </a:rPr>
              <a:t>、“</a:t>
            </a:r>
            <a:r>
              <a:rPr lang="en-US" altLang="zh-CN" sz="1200" spc="-4" dirty="0" smtClean="0">
                <a:latin typeface="SimSun"/>
                <a:cs typeface="SimSun"/>
              </a:rPr>
              <a:t>Magic-EPC</a:t>
            </a:r>
            <a:r>
              <a:rPr lang="zh-CN" altLang="en-US" sz="1200" spc="-4" dirty="0" smtClean="0">
                <a:latin typeface="SimSun"/>
                <a:cs typeface="SimSun"/>
              </a:rPr>
              <a:t>”</a:t>
            </a:r>
            <a:r>
              <a:rPr sz="1200" spc="-4" dirty="0" err="1" smtClean="0">
                <a:latin typeface="SimSun"/>
                <a:cs typeface="SimSun"/>
              </a:rPr>
              <a:t>等信息</a:t>
            </a:r>
            <a:endParaRPr sz="1200" dirty="0">
              <a:latin typeface="SimSun"/>
              <a:cs typeface="SimSun"/>
            </a:endParaRPr>
          </a:p>
        </p:txBody>
      </p:sp>
      <p:pic>
        <p:nvPicPr>
          <p:cNvPr id="11" name="图片 10"/>
          <p:cNvPicPr>
            <a:picLocks noChangeAspect="1"/>
          </p:cNvPicPr>
          <p:nvPr/>
        </p:nvPicPr>
        <p:blipFill>
          <a:blip r:embed="rId4"/>
          <a:stretch>
            <a:fillRect/>
          </a:stretch>
        </p:blipFill>
        <p:spPr>
          <a:xfrm>
            <a:off x="267995" y="784451"/>
            <a:ext cx="4075379" cy="2168451"/>
          </a:xfrm>
          <a:prstGeom prst="rect">
            <a:avLst/>
          </a:prstGeom>
        </p:spPr>
      </p:pic>
      <p:pic>
        <p:nvPicPr>
          <p:cNvPr id="12" name="图片 11"/>
          <p:cNvPicPr>
            <a:picLocks noChangeAspect="1"/>
          </p:cNvPicPr>
          <p:nvPr/>
        </p:nvPicPr>
        <p:blipFill>
          <a:blip r:embed="rId5"/>
          <a:stretch>
            <a:fillRect/>
          </a:stretch>
        </p:blipFill>
        <p:spPr>
          <a:xfrm>
            <a:off x="3200400" y="2410093"/>
            <a:ext cx="5789028" cy="2498466"/>
          </a:xfrm>
          <a:prstGeom prst="rect">
            <a:avLst/>
          </a:prstGeom>
        </p:spPr>
      </p:pic>
      <p:sp>
        <p:nvSpPr>
          <p:cNvPr id="13" name="object 6"/>
          <p:cNvSpPr txBox="1">
            <a:spLocks/>
          </p:cNvSpPr>
          <p:nvPr/>
        </p:nvSpPr>
        <p:spPr>
          <a:xfrm>
            <a:off x="5334000" y="5002530"/>
            <a:ext cx="3668395" cy="140970"/>
          </a:xfrm>
          <a:prstGeom prst="rect">
            <a:avLst/>
          </a:prstGeom>
        </p:spPr>
        <p:txBody>
          <a:bodyPr vert="horz" wrap="square" lIns="0" tIns="0" rIns="0" bIns="0" rtlCol="0">
            <a:spAutoFit/>
          </a:bodyPr>
          <a:lstStyle>
            <a:defPPr>
              <a:defRPr lang="zh-CN"/>
            </a:defPPr>
            <a:lvl1pPr marL="0" algn="l" defTabSz="914400" rtl="0" eaLnBrk="1" latinLnBrk="0" hangingPunct="1">
              <a:defRPr sz="9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10"/>
              </a:lnSpc>
            </a:pPr>
            <a:r>
              <a:rPr lang="zh-CN" altLang="en-US" dirty="0" smtClean="0">
                <a:latin typeface="Microsoft YaHei"/>
                <a:cs typeface="Microsoft YaHei"/>
              </a:rPr>
              <a:t>先行业之思  后市场之道   </a:t>
            </a:r>
            <a:r>
              <a:rPr lang="en-US" dirty="0" smtClean="0"/>
              <a:t>Considerable </a:t>
            </a:r>
            <a:r>
              <a:rPr lang="en-US" spc="-5" dirty="0" smtClean="0"/>
              <a:t>Thought, </a:t>
            </a:r>
            <a:r>
              <a:rPr lang="en-US" dirty="0" smtClean="0"/>
              <a:t>Aftermarket</a:t>
            </a:r>
            <a:r>
              <a:rPr lang="en-US" spc="-150" dirty="0" smtClean="0"/>
              <a:t> </a:t>
            </a:r>
            <a:r>
              <a:rPr lang="en-US" spc="-5" dirty="0" smtClean="0"/>
              <a:t>Knowhow.</a:t>
            </a:r>
            <a:endParaRPr lang="en-US" spc="-5" dirty="0"/>
          </a:p>
        </p:txBody>
      </p:sp>
      <p:sp>
        <p:nvSpPr>
          <p:cNvPr id="14" name="object 11"/>
          <p:cNvSpPr/>
          <p:nvPr/>
        </p:nvSpPr>
        <p:spPr>
          <a:xfrm>
            <a:off x="1523" y="4607052"/>
            <a:ext cx="1376172" cy="355092"/>
          </a:xfrm>
          <a:prstGeom prst="rect">
            <a:avLst/>
          </a:prstGeom>
          <a:blipFill>
            <a:blip r:embed="rId6" cstate="print"/>
            <a:stretch>
              <a:fillRect/>
            </a:stretch>
          </a:blipFill>
        </p:spPr>
        <p:txBody>
          <a:bodyPr wrap="square" lIns="0" tIns="0" rIns="0" bIns="0" rtlCol="0"/>
          <a:lstStyle/>
          <a:p>
            <a:endParaRPr/>
          </a:p>
        </p:txBody>
      </p:sp>
      <p:sp>
        <p:nvSpPr>
          <p:cNvPr id="15" name="文本框 14"/>
          <p:cNvSpPr txBox="1"/>
          <p:nvPr/>
        </p:nvSpPr>
        <p:spPr>
          <a:xfrm>
            <a:off x="-24789" y="96508"/>
            <a:ext cx="1963289" cy="507831"/>
          </a:xfrm>
          <a:prstGeom prst="rect">
            <a:avLst/>
          </a:prstGeom>
          <a:noFill/>
        </p:spPr>
        <p:txBody>
          <a:bodyPr wrap="square" rtlCol="0">
            <a:spAutoFit/>
          </a:bodyPr>
          <a:lstStyle/>
          <a:p>
            <a:pPr algn="ctr"/>
            <a:r>
              <a:rPr lang="zh-CN" altLang="en-US"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品鉴网址</a:t>
            </a:r>
            <a:r>
              <a:rPr lang="en-US" altLang="zh-CN"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www.51macc.com</a:t>
            </a:r>
            <a:endParaRPr lang="zh-CN" altLang="en-US" sz="1350" dirty="0">
              <a:solidFill>
                <a:srgbClr val="5B9BD5">
                  <a:lumMod val="75000"/>
                </a:srgbClr>
              </a:solidFill>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24755870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p:cNvSpPr/>
          <p:nvPr/>
        </p:nvSpPr>
        <p:spPr>
          <a:xfrm>
            <a:off x="7429" y="591502"/>
            <a:ext cx="9136856" cy="0"/>
          </a:xfrm>
          <a:custGeom>
            <a:avLst/>
            <a:gdLst/>
            <a:ahLst/>
            <a:cxnLst/>
            <a:rect l="l" t="t" r="r" b="b"/>
            <a:pathLst>
              <a:path w="12182475">
                <a:moveTo>
                  <a:pt x="0" y="0"/>
                </a:moveTo>
                <a:lnTo>
                  <a:pt x="12182094" y="0"/>
                </a:lnTo>
              </a:path>
            </a:pathLst>
          </a:custGeom>
          <a:ln w="19811">
            <a:solidFill>
              <a:srgbClr val="FF0000"/>
            </a:solidFill>
          </a:ln>
        </p:spPr>
        <p:txBody>
          <a:bodyPr wrap="square" lIns="0" tIns="0" rIns="0" bIns="0" rtlCol="0"/>
          <a:lstStyle/>
          <a:p>
            <a:endParaRPr sz="1350"/>
          </a:p>
        </p:txBody>
      </p:sp>
      <p:sp>
        <p:nvSpPr>
          <p:cNvPr id="6" name="object 4"/>
          <p:cNvSpPr/>
          <p:nvPr/>
        </p:nvSpPr>
        <p:spPr>
          <a:xfrm>
            <a:off x="7819262" y="161163"/>
            <a:ext cx="1324736" cy="355473"/>
          </a:xfrm>
          <a:prstGeom prst="rect">
            <a:avLst/>
          </a:prstGeom>
          <a:blipFill>
            <a:blip r:embed="rId2" cstate="print"/>
            <a:stretch>
              <a:fillRect/>
            </a:stretch>
          </a:blipFill>
        </p:spPr>
        <p:txBody>
          <a:bodyPr wrap="square" lIns="0" tIns="0" rIns="0" bIns="0" rtlCol="0"/>
          <a:lstStyle/>
          <a:p>
            <a:endParaRPr sz="1350"/>
          </a:p>
        </p:txBody>
      </p:sp>
      <p:sp>
        <p:nvSpPr>
          <p:cNvPr id="7" name="object 11"/>
          <p:cNvSpPr/>
          <p:nvPr/>
        </p:nvSpPr>
        <p:spPr>
          <a:xfrm>
            <a:off x="1523" y="4607052"/>
            <a:ext cx="1376172" cy="355092"/>
          </a:xfrm>
          <a:prstGeom prst="rect">
            <a:avLst/>
          </a:prstGeom>
          <a:blipFill>
            <a:blip r:embed="rId3" cstate="print"/>
            <a:stretch>
              <a:fillRect/>
            </a:stretch>
          </a:blipFill>
        </p:spPr>
        <p:txBody>
          <a:bodyPr wrap="square" lIns="0" tIns="0" rIns="0" bIns="0" rtlCol="0"/>
          <a:lstStyle/>
          <a:p>
            <a:endParaRPr/>
          </a:p>
        </p:txBody>
      </p:sp>
      <p:sp>
        <p:nvSpPr>
          <p:cNvPr id="9" name="object 6"/>
          <p:cNvSpPr/>
          <p:nvPr/>
        </p:nvSpPr>
        <p:spPr>
          <a:xfrm>
            <a:off x="1142" y="4967476"/>
            <a:ext cx="9143048" cy="176213"/>
          </a:xfrm>
          <a:custGeom>
            <a:avLst/>
            <a:gdLst/>
            <a:ahLst/>
            <a:cxnLst/>
            <a:rect l="l" t="t" r="r" b="b"/>
            <a:pathLst>
              <a:path w="12190730" h="234950">
                <a:moveTo>
                  <a:pt x="12190476" y="234694"/>
                </a:moveTo>
                <a:lnTo>
                  <a:pt x="12190476" y="0"/>
                </a:lnTo>
                <a:lnTo>
                  <a:pt x="0" y="0"/>
                </a:lnTo>
                <a:lnTo>
                  <a:pt x="0" y="234694"/>
                </a:lnTo>
                <a:lnTo>
                  <a:pt x="12190476" y="234694"/>
                </a:lnTo>
                <a:close/>
              </a:path>
            </a:pathLst>
          </a:custGeom>
          <a:solidFill>
            <a:srgbClr val="FF0000"/>
          </a:solidFill>
        </p:spPr>
        <p:txBody>
          <a:bodyPr wrap="square" lIns="0" tIns="0" rIns="0" bIns="0" rtlCol="0"/>
          <a:lstStyle/>
          <a:p>
            <a:endParaRPr sz="1350"/>
          </a:p>
        </p:txBody>
      </p:sp>
      <p:sp>
        <p:nvSpPr>
          <p:cNvPr id="10" name="object 6"/>
          <p:cNvSpPr txBox="1">
            <a:spLocks/>
          </p:cNvSpPr>
          <p:nvPr/>
        </p:nvSpPr>
        <p:spPr>
          <a:xfrm>
            <a:off x="5334000" y="5002530"/>
            <a:ext cx="3668395" cy="140970"/>
          </a:xfrm>
          <a:prstGeom prst="rect">
            <a:avLst/>
          </a:prstGeom>
        </p:spPr>
        <p:txBody>
          <a:bodyPr vert="horz" wrap="square" lIns="0" tIns="0" rIns="0" bIns="0" rtlCol="0">
            <a:spAutoFit/>
          </a:bodyPr>
          <a:lstStyle>
            <a:defPPr>
              <a:defRPr lang="zh-CN"/>
            </a:defPPr>
            <a:lvl1pPr marL="0" algn="l" defTabSz="914400" rtl="0" eaLnBrk="1" latinLnBrk="0" hangingPunct="1">
              <a:defRPr sz="9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10"/>
              </a:lnSpc>
            </a:pPr>
            <a:r>
              <a:rPr lang="zh-CN" altLang="en-US" dirty="0" smtClean="0">
                <a:latin typeface="Microsoft YaHei"/>
                <a:cs typeface="Microsoft YaHei"/>
              </a:rPr>
              <a:t>先行业之思  后市场之道   </a:t>
            </a:r>
            <a:r>
              <a:rPr lang="en-US" dirty="0" smtClean="0"/>
              <a:t>Considerable </a:t>
            </a:r>
            <a:r>
              <a:rPr lang="en-US" spc="-5" dirty="0" smtClean="0"/>
              <a:t>Thought, </a:t>
            </a:r>
            <a:r>
              <a:rPr lang="en-US" dirty="0" smtClean="0"/>
              <a:t>Aftermarket</a:t>
            </a:r>
            <a:r>
              <a:rPr lang="en-US" spc="-150" dirty="0" smtClean="0"/>
              <a:t> </a:t>
            </a:r>
            <a:r>
              <a:rPr lang="en-US" spc="-5" dirty="0" smtClean="0"/>
              <a:t>Knowhow.</a:t>
            </a:r>
            <a:endParaRPr lang="en-US" spc="-5" dirty="0"/>
          </a:p>
        </p:txBody>
      </p:sp>
      <p:sp>
        <p:nvSpPr>
          <p:cNvPr id="11" name="文本框 10"/>
          <p:cNvSpPr txBox="1"/>
          <p:nvPr/>
        </p:nvSpPr>
        <p:spPr>
          <a:xfrm>
            <a:off x="272567" y="1047750"/>
            <a:ext cx="1471963" cy="461665"/>
          </a:xfrm>
          <a:prstGeom prst="rect">
            <a:avLst/>
          </a:prstGeom>
          <a:noFill/>
        </p:spPr>
        <p:txBody>
          <a:bodyPr wrap="square" rtlCol="0">
            <a:spAutoFit/>
          </a:bodyPr>
          <a:lstStyle/>
          <a:p>
            <a:r>
              <a:rPr lang="zh-CN" altLang="en-US" sz="2400" b="1" dirty="0" smtClean="0">
                <a:solidFill>
                  <a:prstClr val="black"/>
                </a:solidFill>
                <a:latin typeface="华文新魏" panose="02010800040101010101" pitchFamily="2" charset="-122"/>
                <a:ea typeface="华文新魏" panose="02010800040101010101" pitchFamily="2" charset="-122"/>
              </a:rPr>
              <a:t>重磅消息：</a:t>
            </a:r>
            <a:endParaRPr lang="zh-CN" altLang="en-US" sz="2400" b="1" dirty="0">
              <a:solidFill>
                <a:prstClr val="black"/>
              </a:solidFill>
              <a:latin typeface="华文新魏" panose="02010800040101010101" pitchFamily="2" charset="-122"/>
              <a:ea typeface="华文新魏" panose="02010800040101010101" pitchFamily="2" charset="-122"/>
            </a:endParaRPr>
          </a:p>
        </p:txBody>
      </p:sp>
      <p:sp>
        <p:nvSpPr>
          <p:cNvPr id="12" name="文本框 11"/>
          <p:cNvSpPr txBox="1"/>
          <p:nvPr/>
        </p:nvSpPr>
        <p:spPr>
          <a:xfrm>
            <a:off x="26599" y="2293651"/>
            <a:ext cx="3004033" cy="971676"/>
          </a:xfrm>
          <a:prstGeom prst="rect">
            <a:avLst/>
          </a:prstGeom>
          <a:noFill/>
        </p:spPr>
        <p:txBody>
          <a:bodyPr wrap="square" rtlCol="0">
            <a:spAutoFit/>
          </a:bodyPr>
          <a:lstStyle/>
          <a:p>
            <a:pPr>
              <a:lnSpc>
                <a:spcPct val="150000"/>
              </a:lnSpc>
            </a:pPr>
            <a:r>
              <a:rPr lang="en-US" altLang="zh-CN" sz="2000" b="1" dirty="0" smtClean="0">
                <a:solidFill>
                  <a:srgbClr val="FF0000"/>
                </a:solidFill>
                <a:latin typeface="华文新魏" panose="02010800040101010101" pitchFamily="2" charset="-122"/>
                <a:ea typeface="华文新魏" panose="02010800040101010101" pitchFamily="2" charset="-122"/>
              </a:rPr>
              <a:t>MACC </a:t>
            </a:r>
            <a:r>
              <a:rPr lang="en-US" altLang="zh-CN" sz="2000" b="1" dirty="0" smtClean="0">
                <a:solidFill>
                  <a:srgbClr val="FF0000"/>
                </a:solidFill>
                <a:latin typeface="华文新魏" panose="02010800040101010101" pitchFamily="2" charset="-122"/>
                <a:ea typeface="华文新魏" panose="02010800040101010101" pitchFamily="2" charset="-122"/>
              </a:rPr>
              <a:t>2.0 </a:t>
            </a:r>
            <a:r>
              <a:rPr lang="zh-CN" altLang="en-US" sz="2000" b="1" dirty="0" smtClean="0">
                <a:solidFill>
                  <a:srgbClr val="FF0000"/>
                </a:solidFill>
                <a:latin typeface="华文新魏" panose="02010800040101010101" pitchFamily="2" charset="-122"/>
                <a:ea typeface="华文新魏" panose="02010800040101010101" pitchFamily="2" charset="-122"/>
              </a:rPr>
              <a:t>系统</a:t>
            </a:r>
            <a:endParaRPr lang="en-US" altLang="zh-CN" sz="2000" b="1" dirty="0" smtClean="0">
              <a:solidFill>
                <a:srgbClr val="FF0000"/>
              </a:solidFill>
              <a:latin typeface="华文新魏" panose="02010800040101010101" pitchFamily="2" charset="-122"/>
              <a:ea typeface="华文新魏" panose="02010800040101010101" pitchFamily="2" charset="-122"/>
            </a:endParaRPr>
          </a:p>
          <a:p>
            <a:pPr>
              <a:lnSpc>
                <a:spcPct val="150000"/>
              </a:lnSpc>
            </a:pPr>
            <a:r>
              <a:rPr lang="en-US" altLang="zh-CN" sz="2000" b="1" dirty="0" smtClean="0">
                <a:solidFill>
                  <a:srgbClr val="FF0000"/>
                </a:solidFill>
                <a:latin typeface="华文新魏" panose="02010800040101010101" pitchFamily="2" charset="-122"/>
                <a:ea typeface="华文新魏" panose="02010800040101010101" pitchFamily="2" charset="-122"/>
              </a:rPr>
              <a:t>Magic-EPC</a:t>
            </a:r>
            <a:r>
              <a:rPr lang="zh-CN" altLang="en-US" sz="2000" b="1" dirty="0" smtClean="0">
                <a:solidFill>
                  <a:srgbClr val="FF0000"/>
                </a:solidFill>
                <a:latin typeface="华文新魏" panose="02010800040101010101" pitchFamily="2" charset="-122"/>
                <a:ea typeface="华文新魏" panose="02010800040101010101" pitchFamily="2" charset="-122"/>
              </a:rPr>
              <a:t>精准查询</a:t>
            </a:r>
            <a:r>
              <a:rPr lang="zh-CN" altLang="en-US" sz="2000" b="1" dirty="0" smtClean="0">
                <a:solidFill>
                  <a:srgbClr val="FF0000"/>
                </a:solidFill>
                <a:latin typeface="华文新魏" panose="02010800040101010101" pitchFamily="2" charset="-122"/>
                <a:ea typeface="华文新魏" panose="02010800040101010101" pitchFamily="2" charset="-122"/>
              </a:rPr>
              <a:t>功能</a:t>
            </a:r>
            <a:endParaRPr lang="zh-CN" altLang="en-US" sz="2000" b="1" dirty="0">
              <a:solidFill>
                <a:srgbClr val="FF0000"/>
              </a:solidFill>
              <a:latin typeface="华文新魏" panose="02010800040101010101" pitchFamily="2" charset="-122"/>
              <a:ea typeface="华文新魏" panose="02010800040101010101" pitchFamily="2"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122" y="819150"/>
            <a:ext cx="5731861" cy="3581400"/>
          </a:xfrm>
          <a:prstGeom prst="rect">
            <a:avLst/>
          </a:prstGeom>
          <a:ln>
            <a:noFill/>
          </a:ln>
          <a:effectLst>
            <a:outerShdw blurRad="292100" dist="139700" dir="2700000" algn="tl" rotWithShape="0">
              <a:srgbClr val="333333">
                <a:alpha val="65000"/>
              </a:srgbClr>
            </a:outerShdw>
          </a:effectLst>
        </p:spPr>
      </p:pic>
      <p:sp>
        <p:nvSpPr>
          <p:cNvPr id="16" name="文本框 15"/>
          <p:cNvSpPr txBox="1"/>
          <p:nvPr/>
        </p:nvSpPr>
        <p:spPr>
          <a:xfrm>
            <a:off x="-24789" y="96508"/>
            <a:ext cx="1963289" cy="507831"/>
          </a:xfrm>
          <a:prstGeom prst="rect">
            <a:avLst/>
          </a:prstGeom>
          <a:noFill/>
        </p:spPr>
        <p:txBody>
          <a:bodyPr wrap="square" rtlCol="0">
            <a:spAutoFit/>
          </a:bodyPr>
          <a:lstStyle/>
          <a:p>
            <a:pPr algn="ctr"/>
            <a:r>
              <a:rPr lang="zh-CN" altLang="en-US"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品鉴网址</a:t>
            </a:r>
            <a:r>
              <a:rPr lang="en-US" altLang="zh-CN"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www.51macc.com</a:t>
            </a:r>
            <a:endParaRPr lang="zh-CN" altLang="en-US" sz="1350" dirty="0">
              <a:solidFill>
                <a:srgbClr val="5B9BD5">
                  <a:lumMod val="75000"/>
                </a:srgbClr>
              </a:solidFill>
              <a:latin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3093391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4319" y="590550"/>
            <a:ext cx="9137650" cy="0"/>
          </a:xfrm>
          <a:custGeom>
            <a:avLst/>
            <a:gdLst/>
            <a:ahLst/>
            <a:cxnLst/>
            <a:rect l="l" t="t" r="r" b="b"/>
            <a:pathLst>
              <a:path w="9137650">
                <a:moveTo>
                  <a:pt x="0" y="0"/>
                </a:moveTo>
                <a:lnTo>
                  <a:pt x="9137142" y="0"/>
                </a:lnTo>
              </a:path>
            </a:pathLst>
          </a:custGeom>
          <a:ln w="19811">
            <a:solidFill>
              <a:srgbClr val="FF0000"/>
            </a:solidFill>
          </a:ln>
        </p:spPr>
        <p:txBody>
          <a:bodyPr wrap="square" lIns="0" tIns="0" rIns="0" bIns="0" rtlCol="0"/>
          <a:lstStyle/>
          <a:p>
            <a:endParaRPr/>
          </a:p>
        </p:txBody>
      </p:sp>
      <p:sp>
        <p:nvSpPr>
          <p:cNvPr id="5" name="object 2"/>
          <p:cNvSpPr/>
          <p:nvPr/>
        </p:nvSpPr>
        <p:spPr>
          <a:xfrm>
            <a:off x="7808976" y="210694"/>
            <a:ext cx="1324355" cy="355091"/>
          </a:xfrm>
          <a:prstGeom prst="rect">
            <a:avLst/>
          </a:prstGeom>
          <a:blipFill>
            <a:blip r:embed="rId2" cstate="print"/>
            <a:stretch>
              <a:fillRect/>
            </a:stretch>
          </a:blipFill>
        </p:spPr>
        <p:txBody>
          <a:bodyPr wrap="square" lIns="0" tIns="0" rIns="0" bIns="0" rtlCol="0"/>
          <a:lstStyle/>
          <a:p>
            <a:endParaRPr/>
          </a:p>
        </p:txBody>
      </p:sp>
      <p:sp>
        <p:nvSpPr>
          <p:cNvPr id="6" name="object 3"/>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8" name="object 6"/>
          <p:cNvSpPr txBox="1">
            <a:spLocks noGrp="1"/>
          </p:cNvSpPr>
          <p:nvPr>
            <p:ph type="ftr" sz="quarter" idx="5"/>
          </p:nvPr>
        </p:nvSpPr>
        <p:spPr>
          <a:xfrm>
            <a:off x="5334000" y="5002530"/>
            <a:ext cx="3668395" cy="140970"/>
          </a:xfrm>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9" name="object 5"/>
          <p:cNvSpPr/>
          <p:nvPr/>
        </p:nvSpPr>
        <p:spPr>
          <a:xfrm>
            <a:off x="1523" y="4607052"/>
            <a:ext cx="1376172" cy="355092"/>
          </a:xfrm>
          <a:prstGeom prst="rect">
            <a:avLst/>
          </a:prstGeom>
          <a:blipFill>
            <a:blip r:embed="rId3" cstate="print"/>
            <a:stretch>
              <a:fillRect/>
            </a:stretch>
          </a:blipFill>
        </p:spPr>
        <p:txBody>
          <a:bodyPr wrap="square" lIns="0" tIns="0" rIns="0" bIns="0" rtlCol="0"/>
          <a:lstStyle/>
          <a:p>
            <a:endParaRPr/>
          </a:p>
        </p:txBody>
      </p:sp>
      <p:sp>
        <p:nvSpPr>
          <p:cNvPr id="11" name="文本框 10"/>
          <p:cNvSpPr txBox="1"/>
          <p:nvPr/>
        </p:nvSpPr>
        <p:spPr>
          <a:xfrm>
            <a:off x="228600" y="285750"/>
            <a:ext cx="2209800" cy="369332"/>
          </a:xfrm>
          <a:prstGeom prst="rect">
            <a:avLst/>
          </a:prstGeom>
          <a:noFill/>
        </p:spPr>
        <p:txBody>
          <a:bodyPr wrap="square" rtlCol="0">
            <a:spAutoFit/>
          </a:bodyPr>
          <a:lstStyle/>
          <a:p>
            <a:r>
              <a:rPr lang="zh-CN" altLang="en-US" b="1" dirty="0" smtClean="0"/>
              <a:t>公司简介</a:t>
            </a:r>
            <a:endParaRPr lang="zh-CN" altLang="en-US" b="1" dirty="0"/>
          </a:p>
        </p:txBody>
      </p:sp>
      <p:sp>
        <p:nvSpPr>
          <p:cNvPr id="12" name="文本框 11"/>
          <p:cNvSpPr txBox="1"/>
          <p:nvPr/>
        </p:nvSpPr>
        <p:spPr>
          <a:xfrm>
            <a:off x="576071" y="1133506"/>
            <a:ext cx="7232905" cy="3046988"/>
          </a:xfrm>
          <a:prstGeom prst="rect">
            <a:avLst/>
          </a:prstGeom>
          <a:noFill/>
        </p:spPr>
        <p:txBody>
          <a:bodyPr wrap="square" rtlCol="0">
            <a:spAutoFit/>
          </a:bodyPr>
          <a:lstStyle/>
          <a:p>
            <a:r>
              <a:rPr lang="en-US" altLang="zh-CN" sz="1200" dirty="0" smtClean="0"/>
              <a:t>         </a:t>
            </a:r>
            <a:r>
              <a:rPr lang="zh-CN" altLang="zh-CN" sz="1200" dirty="0" smtClean="0"/>
              <a:t>昂美</a:t>
            </a:r>
            <a:r>
              <a:rPr lang="zh-CN" altLang="zh-CN" sz="1200" dirty="0"/>
              <a:t>数据是一家专业提供汽车后市场数据服务的服务型公司，其主要业务是为各类零配件制造商及配件流通企业提供汽车后市场咨询、数据定制、和电子目录等一系列服务。</a:t>
            </a:r>
          </a:p>
          <a:p>
            <a:r>
              <a:rPr lang="en-US" altLang="zh-CN" sz="1200" dirty="0"/>
              <a:t> </a:t>
            </a:r>
            <a:r>
              <a:rPr lang="zh-CN" altLang="zh-CN" sz="1200" dirty="0"/>
              <a:t>昂美数据只为汽车售后市场提供专业的数据和咨询服务。精准的售后品牌商数据超过</a:t>
            </a:r>
            <a:r>
              <a:rPr lang="en-US" altLang="zh-CN" sz="1200" dirty="0"/>
              <a:t>70</a:t>
            </a:r>
            <a:r>
              <a:rPr lang="zh-CN" altLang="zh-CN" sz="1200" dirty="0"/>
              <a:t>万条，通过售后关联的主机厂</a:t>
            </a:r>
            <a:r>
              <a:rPr lang="en-US" altLang="zh-CN" sz="1200" dirty="0"/>
              <a:t>OE </a:t>
            </a:r>
            <a:r>
              <a:rPr lang="zh-CN" altLang="zh-CN" sz="1200" dirty="0"/>
              <a:t>数据超过</a:t>
            </a:r>
            <a:r>
              <a:rPr lang="en-US" altLang="zh-CN" sz="1200" dirty="0"/>
              <a:t>120</a:t>
            </a:r>
            <a:r>
              <a:rPr lang="zh-CN" altLang="zh-CN" sz="1200" dirty="0"/>
              <a:t>万条，</a:t>
            </a:r>
          </a:p>
          <a:p>
            <a:r>
              <a:rPr lang="zh-CN" altLang="zh-CN" sz="1200" dirty="0"/>
              <a:t>海量的售后产品技术信息。我们在售后国际品牌从业经验超过</a:t>
            </a:r>
            <a:r>
              <a:rPr lang="en-US" altLang="zh-CN" sz="1200" dirty="0"/>
              <a:t>10</a:t>
            </a:r>
            <a:r>
              <a:rPr lang="zh-CN" altLang="zh-CN" sz="1200" dirty="0"/>
              <a:t>年，专业的产品经理团队提供专业售后数据解决方案。</a:t>
            </a:r>
            <a:r>
              <a:rPr lang="en-US" altLang="zh-CN" sz="1200" dirty="0"/>
              <a:t> </a:t>
            </a:r>
            <a:endParaRPr lang="zh-CN" altLang="zh-CN" sz="1200" dirty="0"/>
          </a:p>
          <a:p>
            <a:r>
              <a:rPr lang="en-US" altLang="zh-CN" sz="1200" dirty="0"/>
              <a:t> </a:t>
            </a:r>
            <a:endParaRPr lang="zh-CN" altLang="zh-CN" sz="1200" dirty="0"/>
          </a:p>
          <a:p>
            <a:r>
              <a:rPr lang="en-US" altLang="zh-CN" sz="1200" dirty="0" smtClean="0"/>
              <a:t>         </a:t>
            </a:r>
            <a:r>
              <a:rPr lang="zh-CN" altLang="zh-CN" sz="1200" dirty="0" smtClean="0"/>
              <a:t>我们</a:t>
            </a:r>
            <a:r>
              <a:rPr lang="zh-CN" altLang="zh-CN" sz="1200" dirty="0"/>
              <a:t>提供数据加工、竞争对手分析、（</a:t>
            </a:r>
            <a:r>
              <a:rPr lang="en-US" altLang="zh-CN" sz="1200" dirty="0"/>
              <a:t>OE/IAM)</a:t>
            </a:r>
            <a:r>
              <a:rPr lang="zh-CN" altLang="zh-CN" sz="1200" dirty="0"/>
              <a:t>市场价格分析、（</a:t>
            </a:r>
            <a:r>
              <a:rPr lang="en-US" altLang="zh-CN" sz="1200" dirty="0"/>
              <a:t>OE/IAM) </a:t>
            </a:r>
            <a:r>
              <a:rPr lang="zh-CN" altLang="zh-CN" sz="1200" dirty="0"/>
              <a:t>产品覆盖率分析、产品开发预测</a:t>
            </a:r>
            <a:r>
              <a:rPr lang="en-US" altLang="zh-CN" sz="1200" dirty="0"/>
              <a:t>/</a:t>
            </a:r>
            <a:r>
              <a:rPr lang="zh-CN" altLang="zh-CN" sz="1200" dirty="0"/>
              <a:t>进度、产品线分布分析、产品更换频率分析、保有量分析</a:t>
            </a:r>
            <a:r>
              <a:rPr lang="en-US" altLang="zh-CN" sz="1200" dirty="0"/>
              <a:t>/</a:t>
            </a:r>
            <a:r>
              <a:rPr lang="zh-CN" altLang="zh-CN" sz="1200" dirty="0"/>
              <a:t>上牌量分析、平均车龄分析、未来市场容量分析</a:t>
            </a:r>
            <a:r>
              <a:rPr lang="en-US" altLang="zh-CN" sz="1200" dirty="0"/>
              <a:t>/</a:t>
            </a:r>
            <a:r>
              <a:rPr lang="zh-CN" altLang="zh-CN" sz="1200" dirty="0"/>
              <a:t>预测等服务项目，已与</a:t>
            </a:r>
            <a:r>
              <a:rPr lang="en-US" altLang="zh-CN" sz="1200" dirty="0"/>
              <a:t>40</a:t>
            </a:r>
            <a:r>
              <a:rPr lang="zh-CN" altLang="zh-CN" sz="1200" dirty="0"/>
              <a:t>多家国内外零配件巨头合作数据服务，如辉门，日立，米其林，环球，并统一及时提供零配件数据发布。已有</a:t>
            </a:r>
            <a:r>
              <a:rPr lang="en-US" altLang="zh-CN" sz="1200" dirty="0"/>
              <a:t>110</a:t>
            </a:r>
            <a:r>
              <a:rPr lang="zh-CN" altLang="zh-CN" sz="1200" dirty="0"/>
              <a:t>家零配件工厂数据实时发布，为零配件工厂提供数据查询，纠错，信息发布为流通领域提供免费查询零配件数据专业工具。</a:t>
            </a:r>
          </a:p>
          <a:p>
            <a:r>
              <a:rPr lang="zh-CN" altLang="zh-CN" sz="1200" dirty="0"/>
              <a:t>昂美汽车数据旨在为工厂，维修业，保险，资本投资等提供数据支持及系统的建模与布局规划，提供数据参考及合理化建议。助力汽车后市场，打破信息壁垒，加快数据流通，共建透明化市场。</a:t>
            </a:r>
          </a:p>
          <a:p>
            <a:r>
              <a:rPr lang="en-US" altLang="zh-CN" sz="1200" dirty="0"/>
              <a:t>     </a:t>
            </a:r>
            <a:r>
              <a:rPr lang="en-US" altLang="zh-CN" sz="1200" dirty="0" smtClean="0"/>
              <a:t>    </a:t>
            </a:r>
            <a:r>
              <a:rPr lang="zh-CN" altLang="zh-CN" sz="1200" dirty="0" smtClean="0"/>
              <a:t>昂美</a:t>
            </a:r>
            <a:r>
              <a:rPr lang="zh-CN" altLang="zh-CN" sz="1200" dirty="0"/>
              <a:t>汽车数据愿与您一起共建优质的汽车后市场，为您的成功我们全力以赴！</a:t>
            </a:r>
          </a:p>
          <a:p>
            <a:r>
              <a:rPr lang="en-US" altLang="zh-CN" sz="1200" dirty="0"/>
              <a:t> </a:t>
            </a:r>
            <a:endParaRPr lang="zh-CN" altLang="zh-CN" sz="1200" dirty="0"/>
          </a:p>
        </p:txBody>
      </p:sp>
    </p:spTree>
    <p:extLst>
      <p:ext uri="{BB962C8B-B14F-4D97-AF65-F5344CB8AC3E}">
        <p14:creationId xmlns:p14="http://schemas.microsoft.com/office/powerpoint/2010/main" val="22574201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31" y="161473"/>
            <a:ext cx="9190430" cy="429398"/>
            <a:chOff x="-13331" y="95550"/>
            <a:chExt cx="12253907" cy="572531"/>
          </a:xfrm>
        </p:grpSpPr>
        <p:pic>
          <p:nvPicPr>
            <p:cNvPr id="5" name="Picture 7"/>
            <p:cNvPicPr>
              <a:picLocks noChangeAspect="1"/>
            </p:cNvPicPr>
            <p:nvPr/>
          </p:nvPicPr>
          <p:blipFill>
            <a:blip r:embed="rId2" cstate="print"/>
            <a:stretch>
              <a:fillRect/>
            </a:stretch>
          </p:blipFill>
          <p:spPr>
            <a:xfrm>
              <a:off x="10404587" y="95550"/>
              <a:ext cx="1835989" cy="473093"/>
            </a:xfrm>
            <a:prstGeom prst="rect">
              <a:avLst/>
            </a:prstGeom>
          </p:spPr>
        </p:pic>
        <p:cxnSp>
          <p:nvCxnSpPr>
            <p:cNvPr id="6" name="直接连接符 5"/>
            <p:cNvCxnSpPr>
              <a:cxnSpLocks/>
            </p:cNvCxnSpPr>
            <p:nvPr/>
          </p:nvCxnSpPr>
          <p:spPr>
            <a:xfrm flipH="1">
              <a:off x="-13331" y="668081"/>
              <a:ext cx="1220533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938" y="4957480"/>
            <a:ext cx="9214923" cy="230832"/>
            <a:chOff x="5892800" y="1278"/>
            <a:chExt cx="6348711" cy="423452"/>
          </a:xfrm>
        </p:grpSpPr>
        <p:sp>
          <p:nvSpPr>
            <p:cNvPr id="8" name="矩形 7"/>
            <p:cNvSpPr/>
            <p:nvPr/>
          </p:nvSpPr>
          <p:spPr>
            <a:xfrm>
              <a:off x="5892800" y="19774"/>
              <a:ext cx="6299200" cy="3491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27"/>
            <p:cNvSpPr txBox="1"/>
            <p:nvPr/>
          </p:nvSpPr>
          <p:spPr>
            <a:xfrm>
              <a:off x="6354672" y="1278"/>
              <a:ext cx="5886839" cy="423452"/>
            </a:xfrm>
            <a:prstGeom prst="rect">
              <a:avLst/>
            </a:prstGeom>
            <a:noFill/>
          </p:spPr>
          <p:txBody>
            <a:bodyPr wrap="square" rtlCol="0">
              <a:spAutoFit/>
            </a:bodyPr>
            <a:lstStyle/>
            <a:p>
              <a:pPr algn="r"/>
              <a:r>
                <a:rPr lang="zh-CN" altLang="en-US" sz="900" dirty="0">
                  <a:solidFill>
                    <a:prstClr val="white"/>
                  </a:solidFill>
                  <a:latin typeface="微软雅黑" panose="020B0503020204020204" pitchFamily="34" charset="-122"/>
                  <a:ea typeface="微软雅黑" panose="020B0503020204020204" pitchFamily="34" charset="-122"/>
                </a:rPr>
                <a:t>先行业之思  后市场之道   </a:t>
              </a:r>
              <a:r>
                <a:rPr lang="en-US" altLang="zh-CN" sz="900" dirty="0">
                  <a:solidFill>
                    <a:prstClr val="white"/>
                  </a:solidFill>
                  <a:latin typeface="Arial" panose="020B0604020202020204" pitchFamily="34" charset="0"/>
                  <a:cs typeface="Arial" panose="020B0604020202020204" pitchFamily="34" charset="0"/>
                </a:rPr>
                <a:t>Considerable Thought, Aftermarket Knowhow.</a:t>
              </a:r>
              <a:endParaRPr lang="zh-CN" altLang="en-US" sz="900" dirty="0">
                <a:solidFill>
                  <a:prstClr val="white"/>
                </a:solidFill>
                <a:latin typeface="Arial" panose="020B0604020202020204" pitchFamily="34" charset="0"/>
                <a:cs typeface="Arial" panose="020B0604020202020204" pitchFamily="34" charset="0"/>
              </a:endParaRPr>
            </a:p>
          </p:txBody>
        </p:sp>
      </p:grpSp>
      <p:sp>
        <p:nvSpPr>
          <p:cNvPr id="10" name="文本框 9"/>
          <p:cNvSpPr txBox="1"/>
          <p:nvPr/>
        </p:nvSpPr>
        <p:spPr>
          <a:xfrm>
            <a:off x="-24789" y="96508"/>
            <a:ext cx="1963289" cy="507831"/>
          </a:xfrm>
          <a:prstGeom prst="rect">
            <a:avLst/>
          </a:prstGeom>
          <a:noFill/>
        </p:spPr>
        <p:txBody>
          <a:bodyPr wrap="square" rtlCol="0">
            <a:spAutoFit/>
          </a:bodyPr>
          <a:lstStyle/>
          <a:p>
            <a:pPr algn="ctr"/>
            <a:r>
              <a:rPr lang="zh-CN" altLang="en-US"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品鉴网址</a:t>
            </a:r>
            <a:r>
              <a:rPr lang="en-US" altLang="zh-CN" sz="1350" dirty="0">
                <a:solidFill>
                  <a:srgbClr val="5B9BD5">
                    <a:lumMod val="75000"/>
                  </a:srgbClr>
                </a:solidFill>
                <a:latin typeface="Ebrima" panose="02000000000000000000" pitchFamily="2" charset="0"/>
                <a:ea typeface="Ebrima" panose="02000000000000000000" pitchFamily="2" charset="0"/>
                <a:cs typeface="Ebrima" panose="02000000000000000000" pitchFamily="2" charset="0"/>
              </a:rPr>
              <a:t>www.51macc.com</a:t>
            </a:r>
            <a:endParaRPr lang="zh-CN" altLang="en-US" sz="1350" dirty="0">
              <a:solidFill>
                <a:srgbClr val="5B9BD5">
                  <a:lumMod val="75000"/>
                </a:srgbClr>
              </a:solidFill>
              <a:latin typeface="Ebrima" panose="02000000000000000000" pitchFamily="2" charset="0"/>
              <a:cs typeface="Ebrima" panose="02000000000000000000" pitchFamily="2" charset="0"/>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698" y="1031279"/>
            <a:ext cx="6755965" cy="3535782"/>
          </a:xfrm>
          <a:prstGeom prst="rect">
            <a:avLst/>
          </a:prstGeom>
          <a:ln>
            <a:noFill/>
          </a:ln>
          <a:effectLst>
            <a:outerShdw blurRad="292100" dist="139700" dir="2700000" algn="tl" rotWithShape="0">
              <a:srgbClr val="333333">
                <a:alpha val="65000"/>
              </a:srgbClr>
            </a:outerShdw>
          </a:effectLst>
        </p:spPr>
      </p:pic>
      <p:sp>
        <p:nvSpPr>
          <p:cNvPr id="14" name="文本框 13"/>
          <p:cNvSpPr txBox="1"/>
          <p:nvPr/>
        </p:nvSpPr>
        <p:spPr>
          <a:xfrm>
            <a:off x="76200" y="2647950"/>
            <a:ext cx="1916493" cy="1131079"/>
          </a:xfrm>
          <a:prstGeom prst="rect">
            <a:avLst/>
          </a:prstGeom>
          <a:noFill/>
        </p:spPr>
        <p:txBody>
          <a:bodyPr wrap="square" rtlCol="0">
            <a:spAutoFit/>
          </a:bodyPr>
          <a:lstStyle/>
          <a:p>
            <a:pPr>
              <a:lnSpc>
                <a:spcPct val="150000"/>
              </a:lnSpc>
            </a:pPr>
            <a:r>
              <a:rPr lang="zh-CN" altLang="en-US" sz="1500" b="1" dirty="0">
                <a:solidFill>
                  <a:prstClr val="black"/>
                </a:solidFill>
                <a:latin typeface="华文新魏" panose="02010800040101010101" pitchFamily="2" charset="-122"/>
                <a:ea typeface="华文新魏" panose="02010800040101010101" pitchFamily="2" charset="-122"/>
              </a:rPr>
              <a:t>所查询零部件及</a:t>
            </a:r>
            <a:r>
              <a:rPr lang="en-US" altLang="zh-CN" sz="1500" b="1" dirty="0">
                <a:solidFill>
                  <a:prstClr val="black"/>
                </a:solidFill>
                <a:latin typeface="华文新魏" panose="02010800040101010101" pitchFamily="2" charset="-122"/>
                <a:ea typeface="华文新魏" panose="02010800040101010101" pitchFamily="2" charset="-122"/>
              </a:rPr>
              <a:t>OE</a:t>
            </a:r>
            <a:r>
              <a:rPr lang="zh-CN" altLang="en-US" sz="1500" b="1" dirty="0">
                <a:solidFill>
                  <a:prstClr val="black"/>
                </a:solidFill>
                <a:latin typeface="华文新魏" panose="02010800040101010101" pitchFamily="2" charset="-122"/>
                <a:ea typeface="华文新魏" panose="02010800040101010101" pitchFamily="2" charset="-122"/>
              </a:rPr>
              <a:t>号码可批量倒出（</a:t>
            </a:r>
            <a:r>
              <a:rPr lang="en-US" altLang="zh-CN" sz="1500" b="1" dirty="0">
                <a:solidFill>
                  <a:prstClr val="black"/>
                </a:solidFill>
                <a:latin typeface="华文新魏" panose="02010800040101010101" pitchFamily="2" charset="-122"/>
                <a:ea typeface="华文新魏" panose="02010800040101010101" pitchFamily="2" charset="-122"/>
              </a:rPr>
              <a:t>Excel</a:t>
            </a:r>
            <a:r>
              <a:rPr lang="zh-CN" altLang="en-US" sz="1500" b="1" dirty="0">
                <a:solidFill>
                  <a:prstClr val="black"/>
                </a:solidFill>
                <a:latin typeface="华文新魏" panose="02010800040101010101" pitchFamily="2" charset="-122"/>
                <a:ea typeface="华文新魏" panose="02010800040101010101" pitchFamily="2" charset="-122"/>
              </a:rPr>
              <a:t>文件）</a:t>
            </a:r>
            <a:endParaRPr lang="zh-CN" altLang="en-US" sz="1500" b="1" dirty="0">
              <a:solidFill>
                <a:prstClr val="black"/>
              </a:solidFill>
              <a:latin typeface="华文新魏" panose="02010800040101010101" pitchFamily="2" charset="-122"/>
              <a:ea typeface="华文新魏" panose="02010800040101010101" pitchFamily="2" charset="-122"/>
            </a:endParaRPr>
          </a:p>
        </p:txBody>
      </p:sp>
      <p:sp>
        <p:nvSpPr>
          <p:cNvPr id="15" name="六角星 14"/>
          <p:cNvSpPr/>
          <p:nvPr/>
        </p:nvSpPr>
        <p:spPr>
          <a:xfrm>
            <a:off x="4943594" y="3613151"/>
            <a:ext cx="865049" cy="446183"/>
          </a:xfrm>
          <a:prstGeom prst="star6">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object 11"/>
          <p:cNvSpPr/>
          <p:nvPr/>
        </p:nvSpPr>
        <p:spPr>
          <a:xfrm>
            <a:off x="1523" y="4607052"/>
            <a:ext cx="1376172" cy="35509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51775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2059" y="892683"/>
            <a:ext cx="8101584" cy="3679317"/>
          </a:xfrm>
          <a:prstGeom prst="rect">
            <a:avLst/>
          </a:prstGeom>
          <a:blipFill>
            <a:blip r:embed="rId3" cstate="print"/>
            <a:stretch>
              <a:fillRect/>
            </a:stretch>
          </a:blipFill>
        </p:spPr>
        <p:txBody>
          <a:bodyPr wrap="square" lIns="0" tIns="0" rIns="0" bIns="0" rtlCol="0"/>
          <a:lstStyle/>
          <a:p>
            <a:endParaRPr sz="1350"/>
          </a:p>
        </p:txBody>
      </p:sp>
      <p:sp>
        <p:nvSpPr>
          <p:cNvPr id="3" name="object 3"/>
          <p:cNvSpPr txBox="1"/>
          <p:nvPr/>
        </p:nvSpPr>
        <p:spPr>
          <a:xfrm>
            <a:off x="272567" y="136684"/>
            <a:ext cx="1369695" cy="410369"/>
          </a:xfrm>
          <a:prstGeom prst="rect">
            <a:avLst/>
          </a:prstGeom>
        </p:spPr>
        <p:txBody>
          <a:bodyPr vert="horz" wrap="square" lIns="0" tIns="0" rIns="0" bIns="0" rtlCol="0">
            <a:spAutoFit/>
          </a:bodyPr>
          <a:lstStyle/>
          <a:p>
            <a:pPr algn="ctr">
              <a:lnSpc>
                <a:spcPts val="1579"/>
              </a:lnSpc>
            </a:pPr>
            <a:r>
              <a:rPr sz="1350" dirty="0">
                <a:solidFill>
                  <a:srgbClr val="2D75B6"/>
                </a:solidFill>
                <a:latin typeface="SimSun"/>
                <a:cs typeface="SimSun"/>
              </a:rPr>
              <a:t>品鉴网址</a:t>
            </a:r>
            <a:endParaRPr sz="1350" dirty="0">
              <a:latin typeface="SimSun"/>
              <a:cs typeface="SimSun"/>
            </a:endParaRPr>
          </a:p>
          <a:p>
            <a:pPr algn="ctr">
              <a:lnSpc>
                <a:spcPts val="1579"/>
              </a:lnSpc>
            </a:pPr>
            <a:r>
              <a:rPr sz="1350" spc="-4" dirty="0">
                <a:solidFill>
                  <a:srgbClr val="2D75B6"/>
                </a:solidFill>
                <a:latin typeface="Ebrima"/>
                <a:cs typeface="Ebrima"/>
              </a:rPr>
              <a:t>www.51macc.com</a:t>
            </a:r>
            <a:endParaRPr sz="1350" dirty="0">
              <a:latin typeface="Ebrima"/>
              <a:cs typeface="Ebrima"/>
            </a:endParaRPr>
          </a:p>
        </p:txBody>
      </p:sp>
      <p:sp>
        <p:nvSpPr>
          <p:cNvPr id="4" name="object 4"/>
          <p:cNvSpPr txBox="1">
            <a:spLocks noGrp="1"/>
          </p:cNvSpPr>
          <p:nvPr>
            <p:ph type="ftr" sz="quarter" idx="5"/>
          </p:nvPr>
        </p:nvSpPr>
        <p:spPr>
          <a:xfrm>
            <a:off x="4099751" y="3756690"/>
            <a:ext cx="2751296" cy="256480"/>
          </a:xfrm>
          <a:prstGeom prst="rect">
            <a:avLst/>
          </a:prstGeom>
        </p:spPr>
        <p:txBody>
          <a:bodyPr vert="horz" wrap="square" lIns="0" tIns="0" rIns="0" bIns="0" rtlCol="0">
            <a:spAutoFit/>
          </a:bodyPr>
          <a:lstStyle/>
          <a:p>
            <a:pPr marL="9525">
              <a:lnSpc>
                <a:spcPts val="982"/>
              </a:lnSpc>
              <a:tabLst>
                <a:tab pos="1319213" algn="l"/>
              </a:tabLst>
            </a:pPr>
            <a:r>
              <a:rPr dirty="0">
                <a:latin typeface="Microsoft YaHei"/>
                <a:cs typeface="Microsoft YaHei"/>
              </a:rPr>
              <a:t>先行业之思</a:t>
            </a:r>
            <a:r>
              <a:rPr spc="263" dirty="0">
                <a:latin typeface="Microsoft YaHei"/>
                <a:cs typeface="Microsoft YaHei"/>
              </a:rPr>
              <a:t> </a:t>
            </a:r>
            <a:r>
              <a:rPr dirty="0">
                <a:latin typeface="Microsoft YaHei"/>
                <a:cs typeface="Microsoft YaHei"/>
              </a:rPr>
              <a:t>后市场之道	</a:t>
            </a:r>
            <a:r>
              <a:rPr spc="-4" dirty="0"/>
              <a:t>Considerable Thought, </a:t>
            </a:r>
            <a:r>
              <a:rPr dirty="0"/>
              <a:t>Aftermarket</a:t>
            </a:r>
            <a:r>
              <a:rPr spc="-116" dirty="0"/>
              <a:t> </a:t>
            </a:r>
            <a:r>
              <a:rPr spc="-11" dirty="0"/>
              <a:t>Knowhow.</a:t>
            </a:r>
          </a:p>
        </p:txBody>
      </p:sp>
      <p:sp>
        <p:nvSpPr>
          <p:cNvPr id="5" name="object 5"/>
          <p:cNvSpPr/>
          <p:nvPr/>
        </p:nvSpPr>
        <p:spPr>
          <a:xfrm>
            <a:off x="7429" y="591502"/>
            <a:ext cx="9136856" cy="0"/>
          </a:xfrm>
          <a:custGeom>
            <a:avLst/>
            <a:gdLst/>
            <a:ahLst/>
            <a:cxnLst/>
            <a:rect l="l" t="t" r="r" b="b"/>
            <a:pathLst>
              <a:path w="12182475">
                <a:moveTo>
                  <a:pt x="0" y="0"/>
                </a:moveTo>
                <a:lnTo>
                  <a:pt x="12182094" y="0"/>
                </a:lnTo>
              </a:path>
            </a:pathLst>
          </a:custGeom>
          <a:ln w="19811">
            <a:solidFill>
              <a:srgbClr val="FF0000"/>
            </a:solidFill>
          </a:ln>
        </p:spPr>
        <p:txBody>
          <a:bodyPr wrap="square" lIns="0" tIns="0" rIns="0" bIns="0" rtlCol="0"/>
          <a:lstStyle/>
          <a:p>
            <a:endParaRPr sz="1350"/>
          </a:p>
        </p:txBody>
      </p:sp>
      <p:sp>
        <p:nvSpPr>
          <p:cNvPr id="6" name="object 6"/>
          <p:cNvSpPr/>
          <p:nvPr/>
        </p:nvSpPr>
        <p:spPr>
          <a:xfrm>
            <a:off x="1142" y="4967476"/>
            <a:ext cx="9143048" cy="176213"/>
          </a:xfrm>
          <a:custGeom>
            <a:avLst/>
            <a:gdLst/>
            <a:ahLst/>
            <a:cxnLst/>
            <a:rect l="l" t="t" r="r" b="b"/>
            <a:pathLst>
              <a:path w="12190730" h="234950">
                <a:moveTo>
                  <a:pt x="12190476" y="234694"/>
                </a:moveTo>
                <a:lnTo>
                  <a:pt x="12190476" y="0"/>
                </a:lnTo>
                <a:lnTo>
                  <a:pt x="0" y="0"/>
                </a:lnTo>
                <a:lnTo>
                  <a:pt x="0" y="234694"/>
                </a:lnTo>
                <a:lnTo>
                  <a:pt x="12190476" y="234694"/>
                </a:lnTo>
                <a:close/>
              </a:path>
            </a:pathLst>
          </a:custGeom>
          <a:solidFill>
            <a:srgbClr val="FF0000"/>
          </a:solidFill>
        </p:spPr>
        <p:txBody>
          <a:bodyPr wrap="square" lIns="0" tIns="0" rIns="0" bIns="0" rtlCol="0"/>
          <a:lstStyle/>
          <a:p>
            <a:endParaRPr sz="1350"/>
          </a:p>
        </p:txBody>
      </p:sp>
      <p:sp>
        <p:nvSpPr>
          <p:cNvPr id="7" name="object 6"/>
          <p:cNvSpPr txBox="1">
            <a:spLocks/>
          </p:cNvSpPr>
          <p:nvPr/>
        </p:nvSpPr>
        <p:spPr>
          <a:xfrm>
            <a:off x="5334000" y="5002530"/>
            <a:ext cx="3668395" cy="140970"/>
          </a:xfrm>
          <a:prstGeom prst="rect">
            <a:avLst/>
          </a:prstGeom>
        </p:spPr>
        <p:txBody>
          <a:bodyPr vert="horz" wrap="square" lIns="0" tIns="0" rIns="0" bIns="0" rtlCol="0">
            <a:spAutoFit/>
          </a:bodyPr>
          <a:lstStyle>
            <a:defPPr>
              <a:defRPr lang="zh-CN"/>
            </a:defPPr>
            <a:lvl1pPr marL="0" algn="l" defTabSz="914400" rtl="0" eaLnBrk="1" latinLnBrk="0" hangingPunct="1">
              <a:defRPr sz="9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10"/>
              </a:lnSpc>
            </a:pPr>
            <a:r>
              <a:rPr lang="zh-CN" altLang="en-US" dirty="0" smtClean="0">
                <a:latin typeface="Microsoft YaHei"/>
                <a:cs typeface="Microsoft YaHei"/>
              </a:rPr>
              <a:t>先行业之思  后市场之道   </a:t>
            </a:r>
            <a:r>
              <a:rPr lang="en-US" dirty="0" smtClean="0"/>
              <a:t>Considerable </a:t>
            </a:r>
            <a:r>
              <a:rPr lang="en-US" spc="-5" dirty="0" smtClean="0"/>
              <a:t>Thought, </a:t>
            </a:r>
            <a:r>
              <a:rPr lang="en-US" dirty="0" smtClean="0"/>
              <a:t>Aftermarket</a:t>
            </a:r>
            <a:r>
              <a:rPr lang="en-US" spc="-150" dirty="0" smtClean="0"/>
              <a:t> </a:t>
            </a:r>
            <a:r>
              <a:rPr lang="en-US" spc="-5" dirty="0" smtClean="0"/>
              <a:t>Knowhow.</a:t>
            </a:r>
            <a:endParaRPr lang="en-US" spc="-5" dirty="0"/>
          </a:p>
        </p:txBody>
      </p:sp>
    </p:spTree>
    <p:extLst>
      <p:ext uri="{BB962C8B-B14F-4D97-AF65-F5344CB8AC3E}">
        <p14:creationId xmlns:p14="http://schemas.microsoft.com/office/powerpoint/2010/main" val="591892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14141" y="814958"/>
            <a:ext cx="1828800" cy="2051685"/>
          </a:xfrm>
          <a:prstGeom prst="rect">
            <a:avLst/>
          </a:prstGeom>
          <a:blipFill>
            <a:blip r:embed="rId3" cstate="print"/>
            <a:stretch>
              <a:fillRect/>
            </a:stretch>
          </a:blipFill>
        </p:spPr>
        <p:txBody>
          <a:bodyPr wrap="square" lIns="0" tIns="0" rIns="0" bIns="0" rtlCol="0"/>
          <a:lstStyle/>
          <a:p>
            <a:endParaRPr sz="1350"/>
          </a:p>
        </p:txBody>
      </p:sp>
      <p:sp>
        <p:nvSpPr>
          <p:cNvPr id="3" name="object 3"/>
          <p:cNvSpPr/>
          <p:nvPr/>
        </p:nvSpPr>
        <p:spPr>
          <a:xfrm>
            <a:off x="5857875" y="2204847"/>
            <a:ext cx="1371600" cy="1371599"/>
          </a:xfrm>
          <a:prstGeom prst="rect">
            <a:avLst/>
          </a:prstGeom>
          <a:blipFill>
            <a:blip r:embed="rId4" cstate="print"/>
            <a:stretch>
              <a:fillRect/>
            </a:stretch>
          </a:blipFill>
        </p:spPr>
        <p:txBody>
          <a:bodyPr wrap="square" lIns="0" tIns="0" rIns="0" bIns="0" rtlCol="0"/>
          <a:lstStyle/>
          <a:p>
            <a:endParaRPr sz="1350"/>
          </a:p>
        </p:txBody>
      </p:sp>
      <p:sp>
        <p:nvSpPr>
          <p:cNvPr id="4" name="object 4"/>
          <p:cNvSpPr/>
          <p:nvPr/>
        </p:nvSpPr>
        <p:spPr>
          <a:xfrm>
            <a:off x="7819262" y="161163"/>
            <a:ext cx="1324736" cy="355473"/>
          </a:xfrm>
          <a:prstGeom prst="rect">
            <a:avLst/>
          </a:prstGeom>
          <a:blipFill>
            <a:blip r:embed="rId5" cstate="print"/>
            <a:stretch>
              <a:fillRect/>
            </a:stretch>
          </a:blipFill>
        </p:spPr>
        <p:txBody>
          <a:bodyPr wrap="square" lIns="0" tIns="0" rIns="0" bIns="0" rtlCol="0"/>
          <a:lstStyle/>
          <a:p>
            <a:endParaRPr sz="1350"/>
          </a:p>
        </p:txBody>
      </p:sp>
      <p:sp>
        <p:nvSpPr>
          <p:cNvPr id="5" name="object 5"/>
          <p:cNvSpPr/>
          <p:nvPr/>
        </p:nvSpPr>
        <p:spPr>
          <a:xfrm>
            <a:off x="7429" y="591502"/>
            <a:ext cx="9136856" cy="0"/>
          </a:xfrm>
          <a:custGeom>
            <a:avLst/>
            <a:gdLst/>
            <a:ahLst/>
            <a:cxnLst/>
            <a:rect l="l" t="t" r="r" b="b"/>
            <a:pathLst>
              <a:path w="12182475">
                <a:moveTo>
                  <a:pt x="0" y="0"/>
                </a:moveTo>
                <a:lnTo>
                  <a:pt x="12182094" y="0"/>
                </a:lnTo>
              </a:path>
            </a:pathLst>
          </a:custGeom>
          <a:ln w="19811">
            <a:solidFill>
              <a:srgbClr val="FF0000"/>
            </a:solidFill>
          </a:ln>
        </p:spPr>
        <p:txBody>
          <a:bodyPr wrap="square" lIns="0" tIns="0" rIns="0" bIns="0" rtlCol="0"/>
          <a:lstStyle/>
          <a:p>
            <a:endParaRPr sz="1350"/>
          </a:p>
        </p:txBody>
      </p:sp>
      <p:sp>
        <p:nvSpPr>
          <p:cNvPr id="6" name="object 6"/>
          <p:cNvSpPr/>
          <p:nvPr/>
        </p:nvSpPr>
        <p:spPr>
          <a:xfrm>
            <a:off x="1142" y="4967476"/>
            <a:ext cx="9143048" cy="176213"/>
          </a:xfrm>
          <a:custGeom>
            <a:avLst/>
            <a:gdLst/>
            <a:ahLst/>
            <a:cxnLst/>
            <a:rect l="l" t="t" r="r" b="b"/>
            <a:pathLst>
              <a:path w="12190730" h="234950">
                <a:moveTo>
                  <a:pt x="12190476" y="234694"/>
                </a:moveTo>
                <a:lnTo>
                  <a:pt x="12190476" y="0"/>
                </a:lnTo>
                <a:lnTo>
                  <a:pt x="0" y="0"/>
                </a:lnTo>
                <a:lnTo>
                  <a:pt x="0" y="234694"/>
                </a:lnTo>
                <a:lnTo>
                  <a:pt x="12190476" y="234694"/>
                </a:lnTo>
                <a:close/>
              </a:path>
            </a:pathLst>
          </a:custGeom>
          <a:solidFill>
            <a:srgbClr val="FF0000"/>
          </a:solidFill>
        </p:spPr>
        <p:txBody>
          <a:bodyPr wrap="square" lIns="0" tIns="0" rIns="0" bIns="0" rtlCol="0"/>
          <a:lstStyle/>
          <a:p>
            <a:endParaRPr sz="1350"/>
          </a:p>
        </p:txBody>
      </p:sp>
      <p:sp>
        <p:nvSpPr>
          <p:cNvPr id="8" name="object 8"/>
          <p:cNvSpPr txBox="1"/>
          <p:nvPr/>
        </p:nvSpPr>
        <p:spPr>
          <a:xfrm>
            <a:off x="3285077" y="3991546"/>
            <a:ext cx="1905000" cy="207749"/>
          </a:xfrm>
          <a:prstGeom prst="rect">
            <a:avLst/>
          </a:prstGeom>
        </p:spPr>
        <p:txBody>
          <a:bodyPr vert="horz" wrap="square" lIns="0" tIns="0" rIns="0" bIns="0" rtlCol="0">
            <a:spAutoFit/>
          </a:bodyPr>
          <a:lstStyle/>
          <a:p>
            <a:pPr marL="9525"/>
            <a:r>
              <a:rPr sz="1350" dirty="0">
                <a:latin typeface="Microsoft YaHei"/>
                <a:cs typeface="Microsoft YaHei"/>
              </a:rPr>
              <a:t>更多惊喜，期待您的开启</a:t>
            </a:r>
            <a:endParaRPr sz="1350">
              <a:latin typeface="Microsoft YaHei"/>
              <a:cs typeface="Microsoft YaHei"/>
            </a:endParaRPr>
          </a:p>
        </p:txBody>
      </p:sp>
      <p:sp>
        <p:nvSpPr>
          <p:cNvPr id="9" name="object 9"/>
          <p:cNvSpPr/>
          <p:nvPr/>
        </p:nvSpPr>
        <p:spPr>
          <a:xfrm>
            <a:off x="2794540" y="3497771"/>
            <a:ext cx="223647" cy="220027"/>
          </a:xfrm>
          <a:prstGeom prst="rect">
            <a:avLst/>
          </a:prstGeom>
          <a:blipFill>
            <a:blip r:embed="rId6" cstate="print"/>
            <a:stretch>
              <a:fillRect/>
            </a:stretch>
          </a:blipFill>
        </p:spPr>
        <p:txBody>
          <a:bodyPr wrap="square" lIns="0" tIns="0" rIns="0" bIns="0" rtlCol="0"/>
          <a:lstStyle/>
          <a:p>
            <a:endParaRPr sz="1350"/>
          </a:p>
        </p:txBody>
      </p:sp>
      <p:sp>
        <p:nvSpPr>
          <p:cNvPr id="10" name="object 10"/>
          <p:cNvSpPr/>
          <p:nvPr/>
        </p:nvSpPr>
        <p:spPr>
          <a:xfrm>
            <a:off x="3077622" y="3487007"/>
            <a:ext cx="2588038" cy="236124"/>
          </a:xfrm>
          <a:prstGeom prst="rect">
            <a:avLst/>
          </a:prstGeom>
          <a:blipFill>
            <a:blip r:embed="rId7" cstate="print"/>
            <a:stretch>
              <a:fillRect/>
            </a:stretch>
          </a:blipFill>
        </p:spPr>
        <p:txBody>
          <a:bodyPr wrap="square" lIns="0" tIns="0" rIns="0" bIns="0" rtlCol="0"/>
          <a:lstStyle/>
          <a:p>
            <a:endParaRPr sz="1350"/>
          </a:p>
        </p:txBody>
      </p:sp>
      <p:sp>
        <p:nvSpPr>
          <p:cNvPr id="11" name="object 11"/>
          <p:cNvSpPr/>
          <p:nvPr/>
        </p:nvSpPr>
        <p:spPr>
          <a:xfrm>
            <a:off x="2236851" y="1664208"/>
            <a:ext cx="616076" cy="304038"/>
          </a:xfrm>
          <a:prstGeom prst="rect">
            <a:avLst/>
          </a:prstGeom>
          <a:blipFill>
            <a:blip r:embed="rId8" cstate="print"/>
            <a:stretch>
              <a:fillRect/>
            </a:stretch>
          </a:blipFill>
        </p:spPr>
        <p:txBody>
          <a:bodyPr wrap="square" lIns="0" tIns="0" rIns="0" bIns="0" rtlCol="0"/>
          <a:lstStyle/>
          <a:p>
            <a:endParaRPr sz="1350"/>
          </a:p>
        </p:txBody>
      </p:sp>
      <p:sp>
        <p:nvSpPr>
          <p:cNvPr id="12" name="object 12"/>
          <p:cNvSpPr txBox="1"/>
          <p:nvPr/>
        </p:nvSpPr>
        <p:spPr>
          <a:xfrm>
            <a:off x="1997774" y="1261681"/>
            <a:ext cx="4489609" cy="2037161"/>
          </a:xfrm>
          <a:prstGeom prst="rect">
            <a:avLst/>
          </a:prstGeom>
        </p:spPr>
        <p:txBody>
          <a:bodyPr vert="horz" wrap="square" lIns="0" tIns="0" rIns="0" bIns="0" rtlCol="0">
            <a:spAutoFit/>
          </a:bodyPr>
          <a:lstStyle/>
          <a:p>
            <a:pPr marL="9525"/>
            <a:r>
              <a:rPr sz="1350" b="1" dirty="0">
                <a:latin typeface="Microsoft YaHei"/>
                <a:cs typeface="Microsoft YaHei"/>
              </a:rPr>
              <a:t>我们的愿景：</a:t>
            </a:r>
            <a:endParaRPr sz="1350" dirty="0">
              <a:latin typeface="Microsoft YaHei"/>
              <a:cs typeface="Microsoft YaHei"/>
            </a:endParaRPr>
          </a:p>
          <a:p>
            <a:pPr marL="9525" marR="3810" indent="870109" algn="just">
              <a:lnSpc>
                <a:spcPct val="150000"/>
              </a:lnSpc>
              <a:spcBef>
                <a:spcPts val="907"/>
              </a:spcBef>
            </a:pPr>
            <a:r>
              <a:rPr sz="1350" b="1" dirty="0">
                <a:latin typeface="Microsoft YaHei"/>
                <a:cs typeface="Microsoft YaHei"/>
              </a:rPr>
              <a:t>旨在为工厂，维修业，保险，资本投资等提供数  </a:t>
            </a:r>
            <a:r>
              <a:rPr sz="1350" b="1" spc="-4" dirty="0">
                <a:latin typeface="Microsoft YaHei"/>
                <a:cs typeface="Microsoft YaHei"/>
              </a:rPr>
              <a:t>据支持及系统的建模与布局规划，提供数据参考及合理化建  </a:t>
            </a:r>
            <a:r>
              <a:rPr sz="1350" b="1" dirty="0">
                <a:latin typeface="Microsoft YaHei"/>
                <a:cs typeface="Microsoft YaHei"/>
              </a:rPr>
              <a:t>议。助力汽车后市场，打破信息壁垒，加快数据流通，共建  透明化市场。</a:t>
            </a:r>
            <a:endParaRPr sz="1350" dirty="0">
              <a:latin typeface="Microsoft YaHei"/>
              <a:cs typeface="Microsoft YaHei"/>
            </a:endParaRPr>
          </a:p>
          <a:p>
            <a:pPr>
              <a:spcBef>
                <a:spcPts val="19"/>
              </a:spcBef>
            </a:pPr>
            <a:endParaRPr sz="1238" dirty="0">
              <a:latin typeface="Times New Roman"/>
              <a:cs typeface="Times New Roman"/>
            </a:endParaRPr>
          </a:p>
          <a:p>
            <a:pPr marL="785813"/>
            <a:r>
              <a:rPr spc="-11" dirty="0" err="1">
                <a:latin typeface="Microsoft YaHei"/>
                <a:cs typeface="Microsoft YaHei"/>
              </a:rPr>
              <a:t>昂美数据</a:t>
            </a:r>
            <a:r>
              <a:rPr spc="-11" dirty="0" err="1" smtClean="0">
                <a:latin typeface="Microsoft YaHei"/>
                <a:cs typeface="Microsoft YaHei"/>
              </a:rPr>
              <a:t>MACC</a:t>
            </a:r>
            <a:r>
              <a:rPr spc="-11" dirty="0" smtClean="0">
                <a:latin typeface="Microsoft YaHei"/>
                <a:cs typeface="Microsoft YaHei"/>
              </a:rPr>
              <a:t> </a:t>
            </a:r>
            <a:r>
              <a:rPr dirty="0" err="1" smtClean="0">
                <a:latin typeface="Microsoft YaHei"/>
                <a:cs typeface="Microsoft YaHei"/>
              </a:rPr>
              <a:t>查询系统</a:t>
            </a:r>
            <a:endParaRPr dirty="0">
              <a:latin typeface="Microsoft YaHei"/>
              <a:cs typeface="Microsoft YaHei"/>
            </a:endParaRPr>
          </a:p>
        </p:txBody>
      </p:sp>
      <p:sp>
        <p:nvSpPr>
          <p:cNvPr id="13" name="object 13"/>
          <p:cNvSpPr/>
          <p:nvPr/>
        </p:nvSpPr>
        <p:spPr>
          <a:xfrm>
            <a:off x="1219580" y="3094100"/>
            <a:ext cx="1371600" cy="1371600"/>
          </a:xfrm>
          <a:prstGeom prst="rect">
            <a:avLst/>
          </a:prstGeom>
          <a:blipFill>
            <a:blip r:embed="rId9" cstate="print"/>
            <a:stretch>
              <a:fillRect/>
            </a:stretch>
          </a:blipFill>
        </p:spPr>
        <p:txBody>
          <a:bodyPr wrap="square" lIns="0" tIns="0" rIns="0" bIns="0" rtlCol="0"/>
          <a:lstStyle/>
          <a:p>
            <a:endParaRPr sz="1350"/>
          </a:p>
        </p:txBody>
      </p:sp>
      <p:sp>
        <p:nvSpPr>
          <p:cNvPr id="15" name="object 6"/>
          <p:cNvSpPr txBox="1">
            <a:spLocks/>
          </p:cNvSpPr>
          <p:nvPr/>
        </p:nvSpPr>
        <p:spPr>
          <a:xfrm>
            <a:off x="5334000" y="5002530"/>
            <a:ext cx="3668395" cy="140970"/>
          </a:xfrm>
          <a:prstGeom prst="rect">
            <a:avLst/>
          </a:prstGeom>
        </p:spPr>
        <p:txBody>
          <a:bodyPr vert="horz" wrap="square" lIns="0" tIns="0" rIns="0" bIns="0" rtlCol="0">
            <a:spAutoFit/>
          </a:bodyPr>
          <a:lstStyle>
            <a:defPPr>
              <a:defRPr lang="zh-CN"/>
            </a:defPPr>
            <a:lvl1pPr marL="0" algn="l" defTabSz="914400" rtl="0" eaLnBrk="1" latinLnBrk="0" hangingPunct="1">
              <a:defRPr sz="9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10"/>
              </a:lnSpc>
            </a:pPr>
            <a:r>
              <a:rPr lang="zh-CN" altLang="en-US" dirty="0" smtClean="0">
                <a:latin typeface="Microsoft YaHei"/>
                <a:cs typeface="Microsoft YaHei"/>
              </a:rPr>
              <a:t>先行业之思  后市场之道   </a:t>
            </a:r>
            <a:r>
              <a:rPr lang="en-US" dirty="0" smtClean="0"/>
              <a:t>Considerable </a:t>
            </a:r>
            <a:r>
              <a:rPr lang="en-US" spc="-5" dirty="0" smtClean="0"/>
              <a:t>Thought, </a:t>
            </a:r>
            <a:r>
              <a:rPr lang="en-US" dirty="0" smtClean="0"/>
              <a:t>Aftermarket</a:t>
            </a:r>
            <a:r>
              <a:rPr lang="en-US" spc="-150" dirty="0" smtClean="0"/>
              <a:t> </a:t>
            </a:r>
            <a:r>
              <a:rPr lang="en-US" spc="-5" dirty="0" smtClean="0"/>
              <a:t>Knowhow.</a:t>
            </a:r>
            <a:endParaRPr lang="en-US" spc="-5" dirty="0"/>
          </a:p>
        </p:txBody>
      </p:sp>
      <p:sp>
        <p:nvSpPr>
          <p:cNvPr id="16" name="object 3"/>
          <p:cNvSpPr txBox="1"/>
          <p:nvPr/>
        </p:nvSpPr>
        <p:spPr>
          <a:xfrm>
            <a:off x="272567" y="136684"/>
            <a:ext cx="1369695" cy="410369"/>
          </a:xfrm>
          <a:prstGeom prst="rect">
            <a:avLst/>
          </a:prstGeom>
        </p:spPr>
        <p:txBody>
          <a:bodyPr vert="horz" wrap="square" lIns="0" tIns="0" rIns="0" bIns="0" rtlCol="0">
            <a:spAutoFit/>
          </a:bodyPr>
          <a:lstStyle/>
          <a:p>
            <a:pPr algn="ctr">
              <a:lnSpc>
                <a:spcPts val="1579"/>
              </a:lnSpc>
            </a:pPr>
            <a:r>
              <a:rPr sz="1350" dirty="0">
                <a:solidFill>
                  <a:srgbClr val="2D75B6"/>
                </a:solidFill>
                <a:latin typeface="SimSun"/>
                <a:cs typeface="SimSun"/>
              </a:rPr>
              <a:t>品鉴网址</a:t>
            </a:r>
            <a:endParaRPr sz="1350" dirty="0">
              <a:latin typeface="SimSun"/>
              <a:cs typeface="SimSun"/>
            </a:endParaRPr>
          </a:p>
          <a:p>
            <a:pPr algn="ctr">
              <a:lnSpc>
                <a:spcPts val="1579"/>
              </a:lnSpc>
            </a:pPr>
            <a:r>
              <a:rPr sz="1350" spc="-4" dirty="0">
                <a:solidFill>
                  <a:srgbClr val="2D75B6"/>
                </a:solidFill>
                <a:latin typeface="Ebrima"/>
                <a:cs typeface="Ebrima"/>
              </a:rPr>
              <a:t>www.51macc.com</a:t>
            </a:r>
            <a:endParaRPr sz="1350" dirty="0">
              <a:latin typeface="Ebrima"/>
              <a:cs typeface="Ebrima"/>
            </a:endParaRPr>
          </a:p>
        </p:txBody>
      </p:sp>
    </p:spTree>
    <p:extLst>
      <p:ext uri="{BB962C8B-B14F-4D97-AF65-F5344CB8AC3E}">
        <p14:creationId xmlns:p14="http://schemas.microsoft.com/office/powerpoint/2010/main" val="30336479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101595" y="1278636"/>
            <a:ext cx="4822190" cy="3134995"/>
          </a:xfrm>
          <a:custGeom>
            <a:avLst/>
            <a:gdLst/>
            <a:ahLst/>
            <a:cxnLst/>
            <a:rect l="l" t="t" r="r" b="b"/>
            <a:pathLst>
              <a:path w="4822190" h="3134995">
                <a:moveTo>
                  <a:pt x="0" y="3134868"/>
                </a:moveTo>
                <a:lnTo>
                  <a:pt x="4821935" y="3134868"/>
                </a:lnTo>
                <a:lnTo>
                  <a:pt x="4821935" y="0"/>
                </a:lnTo>
                <a:lnTo>
                  <a:pt x="0" y="0"/>
                </a:lnTo>
                <a:lnTo>
                  <a:pt x="0" y="3134868"/>
                </a:lnTo>
                <a:close/>
              </a:path>
            </a:pathLst>
          </a:custGeom>
          <a:solidFill>
            <a:srgbClr val="5B9BD4">
              <a:alpha val="25097"/>
            </a:srgbClr>
          </a:solidFill>
        </p:spPr>
        <p:txBody>
          <a:bodyPr wrap="square" lIns="0" tIns="0" rIns="0" bIns="0" rtlCol="0"/>
          <a:lstStyle/>
          <a:p>
            <a:endParaRPr/>
          </a:p>
        </p:txBody>
      </p:sp>
      <p:sp>
        <p:nvSpPr>
          <p:cNvPr id="4" name="object 4"/>
          <p:cNvSpPr txBox="1"/>
          <p:nvPr/>
        </p:nvSpPr>
        <p:spPr>
          <a:xfrm>
            <a:off x="3886327" y="2455798"/>
            <a:ext cx="1244600" cy="387350"/>
          </a:xfrm>
          <a:prstGeom prst="rect">
            <a:avLst/>
          </a:prstGeom>
        </p:spPr>
        <p:txBody>
          <a:bodyPr vert="horz" wrap="square" lIns="0" tIns="0" rIns="0" bIns="0" rtlCol="0">
            <a:spAutoFit/>
          </a:bodyPr>
          <a:lstStyle/>
          <a:p>
            <a:pPr marL="12700">
              <a:lnSpc>
                <a:spcPct val="100000"/>
              </a:lnSpc>
            </a:pPr>
            <a:r>
              <a:rPr sz="2400" dirty="0">
                <a:latin typeface="PMingLiU"/>
                <a:cs typeface="PMingLiU"/>
              </a:rPr>
              <a:t>感谢聆听</a:t>
            </a:r>
            <a:endParaRPr sz="2400">
              <a:latin typeface="PMingLiU"/>
              <a:cs typeface="PMingLiU"/>
            </a:endParaRPr>
          </a:p>
        </p:txBody>
      </p:sp>
      <p:sp>
        <p:nvSpPr>
          <p:cNvPr id="5" name="object 5"/>
          <p:cNvSpPr/>
          <p:nvPr/>
        </p:nvSpPr>
        <p:spPr>
          <a:xfrm>
            <a:off x="3796284" y="1629155"/>
            <a:ext cx="1368552" cy="397764"/>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099310" y="3156457"/>
            <a:ext cx="4855210" cy="430887"/>
          </a:xfrm>
          <a:prstGeom prst="rect">
            <a:avLst/>
          </a:prstGeom>
        </p:spPr>
        <p:txBody>
          <a:bodyPr vert="horz" wrap="square" lIns="0" tIns="0" rIns="0" bIns="0" rtlCol="0">
            <a:spAutoFit/>
          </a:bodyPr>
          <a:lstStyle/>
          <a:p>
            <a:pPr>
              <a:lnSpc>
                <a:spcPct val="100000"/>
              </a:lnSpc>
              <a:spcBef>
                <a:spcPts val="15"/>
              </a:spcBef>
            </a:pPr>
            <a:endParaRPr sz="1600" dirty="0">
              <a:latin typeface="Times New Roman"/>
              <a:cs typeface="Times New Roman"/>
            </a:endParaRPr>
          </a:p>
          <a:p>
            <a:pPr marR="194945" algn="ctr">
              <a:lnSpc>
                <a:spcPct val="100000"/>
              </a:lnSpc>
            </a:pPr>
            <a:r>
              <a:rPr lang="en-US" sz="1200" dirty="0" smtClean="0">
                <a:solidFill>
                  <a:srgbClr val="FFFFFF"/>
                </a:solidFill>
                <a:latin typeface="Microsoft YaHei"/>
                <a:cs typeface="Microsoft YaHei"/>
              </a:rPr>
              <a:t>   </a:t>
            </a:r>
            <a:r>
              <a:rPr sz="1200" dirty="0" smtClean="0">
                <a:solidFill>
                  <a:srgbClr val="FFFFFF"/>
                </a:solidFill>
                <a:latin typeface="Microsoft YaHei"/>
                <a:cs typeface="Microsoft YaHei"/>
              </a:rPr>
              <a:t>2017年</a:t>
            </a:r>
            <a:r>
              <a:rPr lang="en-US" sz="1200" dirty="0" smtClean="0">
                <a:solidFill>
                  <a:srgbClr val="FFFFFF"/>
                </a:solidFill>
                <a:latin typeface="Microsoft YaHei"/>
                <a:cs typeface="Microsoft YaHei"/>
              </a:rPr>
              <a:t>9</a:t>
            </a:r>
            <a:r>
              <a:rPr sz="1200" dirty="0" smtClean="0">
                <a:solidFill>
                  <a:srgbClr val="FFFFFF"/>
                </a:solidFill>
                <a:latin typeface="Microsoft YaHei"/>
                <a:cs typeface="Microsoft YaHei"/>
              </a:rPr>
              <a:t>月</a:t>
            </a:r>
            <a:r>
              <a:rPr lang="en-US" sz="1200" dirty="0" smtClean="0">
                <a:solidFill>
                  <a:srgbClr val="FFFFFF"/>
                </a:solidFill>
                <a:latin typeface="Microsoft YaHei"/>
                <a:cs typeface="Microsoft YaHei"/>
              </a:rPr>
              <a:t>21</a:t>
            </a:r>
            <a:r>
              <a:rPr lang="zh-CN" altLang="en-US" sz="1200" dirty="0" smtClean="0">
                <a:solidFill>
                  <a:srgbClr val="FFFFFF"/>
                </a:solidFill>
                <a:latin typeface="Microsoft YaHei"/>
                <a:cs typeface="Microsoft YaHei"/>
              </a:rPr>
              <a:t>日</a:t>
            </a:r>
            <a:endParaRPr sz="1200" dirty="0">
              <a:latin typeface="Microsoft YaHei"/>
              <a:cs typeface="Microsoft YaHei"/>
            </a:endParaRPr>
          </a:p>
        </p:txBody>
      </p:sp>
      <p:sp>
        <p:nvSpPr>
          <p:cNvPr id="7" name="object 7"/>
          <p:cNvSpPr txBox="1"/>
          <p:nvPr/>
        </p:nvSpPr>
        <p:spPr>
          <a:xfrm>
            <a:off x="5371338" y="4990092"/>
            <a:ext cx="3683000" cy="139700"/>
          </a:xfrm>
          <a:prstGeom prst="rect">
            <a:avLst/>
          </a:prstGeom>
        </p:spPr>
        <p:txBody>
          <a:bodyPr vert="horz" wrap="square" lIns="0" tIns="0" rIns="0" bIns="0" rtlCol="0">
            <a:spAutoFit/>
          </a:bodyPr>
          <a:lstStyle/>
          <a:p>
            <a:pPr marL="12700">
              <a:lnSpc>
                <a:spcPts val="1000"/>
              </a:lnSpc>
            </a:pPr>
            <a:r>
              <a:rPr sz="900" dirty="0">
                <a:solidFill>
                  <a:srgbClr val="7E7E7E"/>
                </a:solidFill>
                <a:latin typeface="Microsoft YaHei"/>
                <a:cs typeface="Microsoft YaHei"/>
              </a:rPr>
              <a:t>声明：本文数据由昂美汽车技术（上海）有限公司提供，仅代表本司观点</a:t>
            </a:r>
            <a:endParaRPr sz="900">
              <a:latin typeface="Microsoft YaHei"/>
              <a:cs typeface="Microsoft YaHe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9" y="590550"/>
            <a:ext cx="9137650" cy="0"/>
          </a:xfrm>
          <a:custGeom>
            <a:avLst/>
            <a:gdLst/>
            <a:ahLst/>
            <a:cxnLst/>
            <a:rect l="l" t="t" r="r" b="b"/>
            <a:pathLst>
              <a:path w="9137650">
                <a:moveTo>
                  <a:pt x="0" y="0"/>
                </a:moveTo>
                <a:lnTo>
                  <a:pt x="9137142" y="0"/>
                </a:lnTo>
              </a:path>
            </a:pathLst>
          </a:custGeom>
          <a:ln w="19811">
            <a:solidFill>
              <a:srgbClr val="FF0000"/>
            </a:solidFill>
          </a:ln>
        </p:spPr>
        <p:txBody>
          <a:bodyPr wrap="square" lIns="0" tIns="0" rIns="0" bIns="0" rtlCol="0"/>
          <a:lstStyle/>
          <a:p>
            <a:endParaRPr/>
          </a:p>
        </p:txBody>
      </p:sp>
      <p:sp>
        <p:nvSpPr>
          <p:cNvPr id="3" name="object 3"/>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4" name="object 4"/>
          <p:cNvSpPr/>
          <p:nvPr/>
        </p:nvSpPr>
        <p:spPr>
          <a:xfrm>
            <a:off x="10667" y="827532"/>
            <a:ext cx="9122664" cy="390906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3" y="4607052"/>
            <a:ext cx="1376172" cy="355092"/>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xfrm>
            <a:off x="5334000" y="5002530"/>
            <a:ext cx="3668395" cy="140970"/>
          </a:xfrm>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
        <p:nvSpPr>
          <p:cNvPr id="10" name="文本框 9"/>
          <p:cNvSpPr txBox="1"/>
          <p:nvPr/>
        </p:nvSpPr>
        <p:spPr>
          <a:xfrm>
            <a:off x="381000" y="276374"/>
            <a:ext cx="2133600" cy="369332"/>
          </a:xfrm>
          <a:prstGeom prst="rect">
            <a:avLst/>
          </a:prstGeom>
          <a:noFill/>
        </p:spPr>
        <p:txBody>
          <a:bodyPr wrap="square" rtlCol="0">
            <a:spAutoFit/>
          </a:bodyPr>
          <a:lstStyle/>
          <a:p>
            <a:r>
              <a:rPr lang="zh-CN" altLang="en-US" b="1" dirty="0" smtClean="0"/>
              <a:t>微信端电子目录</a:t>
            </a:r>
            <a:endParaRPr lang="zh-CN" altLang="en-US"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19643" y="161544"/>
            <a:ext cx="1324355" cy="35509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4" name="object 4"/>
          <p:cNvSpPr/>
          <p:nvPr/>
        </p:nvSpPr>
        <p:spPr>
          <a:xfrm>
            <a:off x="3960876" y="1065275"/>
            <a:ext cx="5143500" cy="3430524"/>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56108" y="1195070"/>
            <a:ext cx="3596640" cy="3228340"/>
          </a:xfrm>
          <a:prstGeom prst="rect">
            <a:avLst/>
          </a:prstGeom>
        </p:spPr>
        <p:txBody>
          <a:bodyPr vert="horz" wrap="square" lIns="0" tIns="0" rIns="0" bIns="0" rtlCol="0">
            <a:spAutoFit/>
          </a:bodyPr>
          <a:lstStyle/>
          <a:p>
            <a:pPr marL="53340">
              <a:lnSpc>
                <a:spcPct val="100000"/>
              </a:lnSpc>
            </a:pPr>
            <a:r>
              <a:rPr sz="1800" spc="-5" dirty="0">
                <a:latin typeface="Microsoft YaHei"/>
                <a:cs typeface="Microsoft YaHei"/>
              </a:rPr>
              <a:t>传统纸质产品目录：</a:t>
            </a:r>
            <a:endParaRPr sz="1800">
              <a:latin typeface="Microsoft YaHei"/>
              <a:cs typeface="Microsoft YaHei"/>
            </a:endParaRPr>
          </a:p>
          <a:p>
            <a:pPr>
              <a:lnSpc>
                <a:spcPct val="100000"/>
              </a:lnSpc>
            </a:pPr>
            <a:endParaRPr sz="1800">
              <a:latin typeface="Times New Roman"/>
              <a:cs typeface="Times New Roman"/>
            </a:endParaRPr>
          </a:p>
          <a:p>
            <a:pPr marL="53340">
              <a:lnSpc>
                <a:spcPct val="100000"/>
              </a:lnSpc>
              <a:spcBef>
                <a:spcPts val="1115"/>
              </a:spcBef>
            </a:pPr>
            <a:r>
              <a:rPr sz="1600" spc="-5" dirty="0">
                <a:latin typeface="Wingdings"/>
                <a:cs typeface="Wingdings"/>
              </a:rPr>
              <a:t></a:t>
            </a:r>
            <a:r>
              <a:rPr sz="1600" spc="-5" dirty="0">
                <a:latin typeface="Times New Roman"/>
                <a:cs typeface="Times New Roman"/>
              </a:rPr>
              <a:t> </a:t>
            </a:r>
            <a:r>
              <a:rPr sz="1600" spc="105" dirty="0">
                <a:latin typeface="Times New Roman"/>
                <a:cs typeface="Times New Roman"/>
              </a:rPr>
              <a:t> </a:t>
            </a:r>
            <a:r>
              <a:rPr sz="1600" spc="-5" dirty="0">
                <a:latin typeface="Microsoft YaHei"/>
                <a:cs typeface="Microsoft YaHei"/>
              </a:rPr>
              <a:t>产品内容更新受限，上新慢，纠错慢</a:t>
            </a:r>
            <a:endParaRPr sz="1600">
              <a:latin typeface="Microsoft YaHei"/>
              <a:cs typeface="Microsoft YaHei"/>
            </a:endParaRPr>
          </a:p>
          <a:p>
            <a:pPr>
              <a:lnSpc>
                <a:spcPct val="100000"/>
              </a:lnSpc>
              <a:spcBef>
                <a:spcPts val="55"/>
              </a:spcBef>
            </a:pPr>
            <a:endParaRPr sz="1500">
              <a:latin typeface="Times New Roman"/>
              <a:cs typeface="Times New Roman"/>
            </a:endParaRPr>
          </a:p>
          <a:p>
            <a:pPr marL="53340">
              <a:lnSpc>
                <a:spcPct val="100000"/>
              </a:lnSpc>
            </a:pPr>
            <a:r>
              <a:rPr sz="1600" spc="-5" dirty="0">
                <a:latin typeface="Wingdings"/>
                <a:cs typeface="Wingdings"/>
              </a:rPr>
              <a:t></a:t>
            </a:r>
            <a:r>
              <a:rPr sz="1600" spc="-5" dirty="0">
                <a:latin typeface="Times New Roman"/>
                <a:cs typeface="Times New Roman"/>
              </a:rPr>
              <a:t> </a:t>
            </a:r>
            <a:r>
              <a:rPr sz="1600" spc="105" dirty="0">
                <a:latin typeface="Times New Roman"/>
                <a:cs typeface="Times New Roman"/>
              </a:rPr>
              <a:t> </a:t>
            </a:r>
            <a:r>
              <a:rPr sz="1600" spc="-5" dirty="0">
                <a:latin typeface="Microsoft YaHei"/>
                <a:cs typeface="Microsoft YaHei"/>
              </a:rPr>
              <a:t>翻阅查找速度慢，降低工作效率</a:t>
            </a:r>
            <a:endParaRPr sz="1600">
              <a:latin typeface="Microsoft YaHei"/>
              <a:cs typeface="Microsoft YaHei"/>
            </a:endParaRPr>
          </a:p>
          <a:p>
            <a:pPr marL="53340">
              <a:lnSpc>
                <a:spcPct val="100000"/>
              </a:lnSpc>
              <a:spcBef>
                <a:spcPts val="1235"/>
              </a:spcBef>
            </a:pPr>
            <a:r>
              <a:rPr sz="1600" spc="-5" dirty="0">
                <a:latin typeface="Wingdings"/>
                <a:cs typeface="Wingdings"/>
              </a:rPr>
              <a:t></a:t>
            </a:r>
            <a:r>
              <a:rPr sz="1600" spc="-5" dirty="0">
                <a:latin typeface="Times New Roman"/>
                <a:cs typeface="Times New Roman"/>
              </a:rPr>
              <a:t> </a:t>
            </a:r>
            <a:r>
              <a:rPr sz="1600" spc="105" dirty="0">
                <a:latin typeface="Times New Roman"/>
                <a:cs typeface="Times New Roman"/>
              </a:rPr>
              <a:t> </a:t>
            </a:r>
            <a:r>
              <a:rPr sz="1600" spc="-5" dirty="0">
                <a:latin typeface="Microsoft YaHei"/>
                <a:cs typeface="Microsoft YaHei"/>
              </a:rPr>
              <a:t>保存、携带不方便，耗时耗力耗成本</a:t>
            </a:r>
            <a:endParaRPr sz="1600">
              <a:latin typeface="Microsoft YaHei"/>
              <a:cs typeface="Microsoft YaHei"/>
            </a:endParaRPr>
          </a:p>
          <a:p>
            <a:pPr marL="53340">
              <a:lnSpc>
                <a:spcPct val="100000"/>
              </a:lnSpc>
              <a:spcBef>
                <a:spcPts val="1225"/>
              </a:spcBef>
            </a:pPr>
            <a:r>
              <a:rPr sz="1600" spc="-5" dirty="0">
                <a:latin typeface="Wingdings"/>
                <a:cs typeface="Wingdings"/>
              </a:rPr>
              <a:t></a:t>
            </a:r>
            <a:r>
              <a:rPr sz="1600" spc="-5" dirty="0">
                <a:latin typeface="Times New Roman"/>
                <a:cs typeface="Times New Roman"/>
              </a:rPr>
              <a:t> </a:t>
            </a:r>
            <a:r>
              <a:rPr sz="1600" spc="130" dirty="0">
                <a:latin typeface="Times New Roman"/>
                <a:cs typeface="Times New Roman"/>
              </a:rPr>
              <a:t> </a:t>
            </a:r>
            <a:r>
              <a:rPr sz="1600" spc="-10" dirty="0">
                <a:latin typeface="Microsoft YaHei"/>
                <a:cs typeface="Microsoft YaHei"/>
              </a:rPr>
              <a:t>查找形式单一，准确率偏低</a:t>
            </a:r>
            <a:endParaRPr sz="1600">
              <a:latin typeface="Microsoft YaHei"/>
              <a:cs typeface="Microsoft YaHei"/>
            </a:endParaRPr>
          </a:p>
          <a:p>
            <a:pPr>
              <a:lnSpc>
                <a:spcPct val="100000"/>
              </a:lnSpc>
            </a:pPr>
            <a:endParaRPr sz="1600">
              <a:latin typeface="Times New Roman"/>
              <a:cs typeface="Times New Roman"/>
            </a:endParaRPr>
          </a:p>
          <a:p>
            <a:pPr>
              <a:lnSpc>
                <a:spcPct val="100000"/>
              </a:lnSpc>
              <a:spcBef>
                <a:spcPts val="45"/>
              </a:spcBef>
            </a:pPr>
            <a:endParaRPr sz="1600">
              <a:latin typeface="Times New Roman"/>
              <a:cs typeface="Times New Roman"/>
            </a:endParaRPr>
          </a:p>
          <a:p>
            <a:pPr marL="12700">
              <a:lnSpc>
                <a:spcPct val="100000"/>
              </a:lnSpc>
              <a:spcBef>
                <a:spcPts val="5"/>
              </a:spcBef>
            </a:pPr>
            <a:r>
              <a:rPr sz="1800" dirty="0">
                <a:latin typeface="Wingdings"/>
                <a:cs typeface="Wingdings"/>
              </a:rPr>
              <a:t></a:t>
            </a:r>
            <a:r>
              <a:rPr sz="1800" spc="320" dirty="0">
                <a:latin typeface="Times New Roman"/>
                <a:cs typeface="Times New Roman"/>
              </a:rPr>
              <a:t> </a:t>
            </a:r>
            <a:r>
              <a:rPr sz="1800" spc="-5" dirty="0">
                <a:latin typeface="Microsoft YaHei"/>
                <a:cs typeface="Microsoft YaHei"/>
              </a:rPr>
              <a:t>为什么不换一种简单的方式去提</a:t>
            </a:r>
            <a:endParaRPr sz="1800">
              <a:latin typeface="Microsoft YaHei"/>
              <a:cs typeface="Microsoft YaHei"/>
            </a:endParaRPr>
          </a:p>
          <a:p>
            <a:pPr marL="299085">
              <a:lnSpc>
                <a:spcPct val="100000"/>
              </a:lnSpc>
            </a:pPr>
            <a:r>
              <a:rPr sz="1800" dirty="0">
                <a:latin typeface="Microsoft YaHei"/>
                <a:cs typeface="Microsoft YaHei"/>
              </a:rPr>
              <a:t>高效率？！</a:t>
            </a:r>
            <a:endParaRPr sz="1800">
              <a:latin typeface="Microsoft YaHei"/>
              <a:cs typeface="Microsoft YaHei"/>
            </a:endParaRPr>
          </a:p>
        </p:txBody>
      </p:sp>
      <p:sp>
        <p:nvSpPr>
          <p:cNvPr id="6" name="object 6"/>
          <p:cNvSpPr/>
          <p:nvPr/>
        </p:nvSpPr>
        <p:spPr>
          <a:xfrm>
            <a:off x="1523" y="4607052"/>
            <a:ext cx="1376172" cy="355092"/>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9685">
              <a:lnSpc>
                <a:spcPct val="100000"/>
              </a:lnSpc>
              <a:tabLst>
                <a:tab pos="715010" algn="l"/>
                <a:tab pos="9157335" algn="l"/>
              </a:tabLst>
            </a:pPr>
            <a:r>
              <a:rPr b="0" spc="-5" dirty="0">
                <a:latin typeface="Times New Roman"/>
                <a:cs typeface="Times New Roman"/>
              </a:rPr>
              <a:t> 	</a:t>
            </a:r>
            <a:r>
              <a:rPr spc="-5" dirty="0"/>
              <a:t>传统目录	</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19643" y="161544"/>
            <a:ext cx="1324355" cy="355091"/>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4" name="object 4"/>
          <p:cNvSpPr txBox="1">
            <a:spLocks noGrp="1"/>
          </p:cNvSpPr>
          <p:nvPr>
            <p:ph type="title"/>
          </p:nvPr>
        </p:nvSpPr>
        <p:spPr>
          <a:xfrm>
            <a:off x="750214" y="870965"/>
            <a:ext cx="3221990" cy="426720"/>
          </a:xfrm>
          <a:prstGeom prst="rect">
            <a:avLst/>
          </a:prstGeom>
        </p:spPr>
        <p:txBody>
          <a:bodyPr vert="horz" wrap="square" lIns="0" tIns="0" rIns="0" bIns="0" rtlCol="0">
            <a:spAutoFit/>
          </a:bodyPr>
          <a:lstStyle/>
          <a:p>
            <a:pPr marL="12700">
              <a:lnSpc>
                <a:spcPct val="100000"/>
              </a:lnSpc>
            </a:pPr>
            <a:r>
              <a:rPr sz="2800" b="0" u="none" spc="-5" dirty="0">
                <a:latin typeface="Microsoft YaHei"/>
                <a:cs typeface="Microsoft YaHei"/>
              </a:rPr>
              <a:t>电子目录实现功能：</a:t>
            </a:r>
            <a:endParaRPr sz="2800">
              <a:latin typeface="Microsoft YaHei"/>
              <a:cs typeface="Microsoft YaHei"/>
            </a:endParaRPr>
          </a:p>
        </p:txBody>
      </p:sp>
      <p:sp>
        <p:nvSpPr>
          <p:cNvPr id="5" name="object 5"/>
          <p:cNvSpPr txBox="1"/>
          <p:nvPr/>
        </p:nvSpPr>
        <p:spPr>
          <a:xfrm>
            <a:off x="750214" y="1580641"/>
            <a:ext cx="7076440" cy="2774315"/>
          </a:xfrm>
          <a:prstGeom prst="rect">
            <a:avLst/>
          </a:prstGeom>
        </p:spPr>
        <p:txBody>
          <a:bodyPr vert="horz" wrap="square" lIns="0" tIns="0" rIns="0" bIns="0" rtlCol="0">
            <a:spAutoFit/>
          </a:bodyPr>
          <a:lstStyle/>
          <a:p>
            <a:pPr marL="12700">
              <a:lnSpc>
                <a:spcPct val="100000"/>
              </a:lnSpc>
            </a:pPr>
            <a:r>
              <a:rPr sz="1400" dirty="0">
                <a:latin typeface="Microsoft YaHei"/>
                <a:cs typeface="Microsoft YaHei"/>
              </a:rPr>
              <a:t>1：流通商与工厂共享唯一的，统一的车型库，标准的车型库让双方使用“共同语言”交流</a:t>
            </a:r>
            <a:endParaRPr sz="1400">
              <a:latin typeface="Microsoft YaHei"/>
              <a:cs typeface="Microsoft YaHei"/>
            </a:endParaRPr>
          </a:p>
          <a:p>
            <a:pPr marL="12700">
              <a:lnSpc>
                <a:spcPct val="100000"/>
              </a:lnSpc>
              <a:spcBef>
                <a:spcPts val="840"/>
              </a:spcBef>
            </a:pPr>
            <a:r>
              <a:rPr sz="1400" dirty="0">
                <a:latin typeface="Microsoft YaHei"/>
                <a:cs typeface="Microsoft YaHei"/>
              </a:rPr>
              <a:t>2：车型库对应原厂编号，提升数据准确性</a:t>
            </a:r>
            <a:endParaRPr sz="1400">
              <a:latin typeface="Microsoft YaHei"/>
              <a:cs typeface="Microsoft YaHei"/>
            </a:endParaRPr>
          </a:p>
          <a:p>
            <a:pPr marL="12700">
              <a:lnSpc>
                <a:spcPct val="100000"/>
              </a:lnSpc>
              <a:spcBef>
                <a:spcPts val="840"/>
              </a:spcBef>
            </a:pPr>
            <a:r>
              <a:rPr sz="1400" dirty="0">
                <a:latin typeface="Microsoft YaHei"/>
                <a:cs typeface="Microsoft YaHei"/>
              </a:rPr>
              <a:t>3：车型库对应大型品牌商号码信息，深入了解市场动态和信息</a:t>
            </a:r>
            <a:endParaRPr sz="1400">
              <a:latin typeface="Microsoft YaHei"/>
              <a:cs typeface="Microsoft YaHei"/>
            </a:endParaRPr>
          </a:p>
          <a:p>
            <a:pPr marL="12700">
              <a:lnSpc>
                <a:spcPct val="100000"/>
              </a:lnSpc>
              <a:spcBef>
                <a:spcPts val="840"/>
              </a:spcBef>
            </a:pPr>
            <a:r>
              <a:rPr sz="1400" dirty="0">
                <a:latin typeface="Microsoft YaHei"/>
                <a:cs typeface="Microsoft YaHei"/>
              </a:rPr>
              <a:t>4：帮助经销商降低人员成本，提高工作效率</a:t>
            </a:r>
            <a:endParaRPr sz="1400">
              <a:latin typeface="Microsoft YaHei"/>
              <a:cs typeface="Microsoft YaHei"/>
            </a:endParaRPr>
          </a:p>
          <a:p>
            <a:pPr marL="12700">
              <a:lnSpc>
                <a:spcPct val="100000"/>
              </a:lnSpc>
              <a:spcBef>
                <a:spcPts val="840"/>
              </a:spcBef>
              <a:tabLst>
                <a:tab pos="316865" algn="l"/>
              </a:tabLst>
            </a:pPr>
            <a:r>
              <a:rPr sz="1400" dirty="0">
                <a:latin typeface="Microsoft YaHei"/>
                <a:cs typeface="Microsoft YaHei"/>
              </a:rPr>
              <a:t>5:	渠道下沉，直接对接零配件服务商和维修企业</a:t>
            </a:r>
            <a:endParaRPr sz="1400">
              <a:latin typeface="Microsoft YaHei"/>
              <a:cs typeface="Microsoft YaHei"/>
            </a:endParaRPr>
          </a:p>
          <a:p>
            <a:pPr marL="12700">
              <a:lnSpc>
                <a:spcPct val="100000"/>
              </a:lnSpc>
              <a:spcBef>
                <a:spcPts val="840"/>
              </a:spcBef>
            </a:pPr>
            <a:r>
              <a:rPr sz="1400" dirty="0">
                <a:latin typeface="Microsoft YaHei"/>
                <a:cs typeface="Microsoft YaHei"/>
              </a:rPr>
              <a:t>6：增加经销商的客户站粘性</a:t>
            </a:r>
            <a:endParaRPr sz="1400">
              <a:latin typeface="Microsoft YaHei"/>
              <a:cs typeface="Microsoft YaHei"/>
            </a:endParaRPr>
          </a:p>
          <a:p>
            <a:pPr marL="12700">
              <a:lnSpc>
                <a:spcPct val="100000"/>
              </a:lnSpc>
              <a:spcBef>
                <a:spcPts val="840"/>
              </a:spcBef>
            </a:pPr>
            <a:r>
              <a:rPr sz="1400" dirty="0">
                <a:latin typeface="Microsoft YaHei"/>
                <a:cs typeface="Microsoft YaHei"/>
              </a:rPr>
              <a:t>7：易于导入和渗透竞争对手渠道</a:t>
            </a:r>
            <a:endParaRPr sz="1400">
              <a:latin typeface="Microsoft YaHei"/>
              <a:cs typeface="Microsoft YaHei"/>
            </a:endParaRPr>
          </a:p>
          <a:p>
            <a:pPr marL="12700">
              <a:lnSpc>
                <a:spcPct val="100000"/>
              </a:lnSpc>
              <a:spcBef>
                <a:spcPts val="840"/>
              </a:spcBef>
            </a:pPr>
            <a:r>
              <a:rPr sz="1400" dirty="0">
                <a:latin typeface="Microsoft YaHei"/>
                <a:cs typeface="Microsoft YaHei"/>
              </a:rPr>
              <a:t>8：更快捷的产品信息发布</a:t>
            </a:r>
            <a:endParaRPr sz="1400">
              <a:latin typeface="Microsoft YaHei"/>
              <a:cs typeface="Microsoft YaHei"/>
            </a:endParaRPr>
          </a:p>
          <a:p>
            <a:pPr marL="12700">
              <a:lnSpc>
                <a:spcPct val="100000"/>
              </a:lnSpc>
              <a:spcBef>
                <a:spcPts val="840"/>
              </a:spcBef>
            </a:pPr>
            <a:r>
              <a:rPr sz="1400" dirty="0">
                <a:latin typeface="Microsoft YaHei"/>
                <a:cs typeface="Microsoft YaHei"/>
              </a:rPr>
              <a:t>9:</a:t>
            </a:r>
            <a:r>
              <a:rPr sz="1400" spc="-70" dirty="0">
                <a:latin typeface="Microsoft YaHei"/>
                <a:cs typeface="Microsoft YaHei"/>
              </a:rPr>
              <a:t> </a:t>
            </a:r>
            <a:r>
              <a:rPr sz="1400" dirty="0">
                <a:latin typeface="Microsoft YaHei"/>
                <a:cs typeface="Microsoft YaHei"/>
              </a:rPr>
              <a:t>行业标杆—国内标准化数据查询网站</a:t>
            </a:r>
            <a:endParaRPr sz="1400">
              <a:latin typeface="Microsoft YaHei"/>
              <a:cs typeface="Microsoft YaHei"/>
            </a:endParaRPr>
          </a:p>
        </p:txBody>
      </p:sp>
      <p:sp>
        <p:nvSpPr>
          <p:cNvPr id="6" name="object 6"/>
          <p:cNvSpPr/>
          <p:nvPr/>
        </p:nvSpPr>
        <p:spPr>
          <a:xfrm>
            <a:off x="5715000" y="1868423"/>
            <a:ext cx="2107692" cy="286664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910071" y="2063495"/>
            <a:ext cx="1519427" cy="227838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054595" y="2409444"/>
            <a:ext cx="2089403" cy="2734055"/>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249668" y="2604516"/>
            <a:ext cx="1519427" cy="227838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523" y="4607052"/>
            <a:ext cx="1376172" cy="355092"/>
          </a:xfrm>
          <a:prstGeom prst="rect">
            <a:avLst/>
          </a:prstGeom>
          <a:blipFill>
            <a:blip r:embed="rId8" cstate="print"/>
            <a:stretch>
              <a:fillRect/>
            </a:stretch>
          </a:blipFill>
        </p:spPr>
        <p:txBody>
          <a:bodyPr wrap="square" lIns="0" tIns="0" rIns="0" bIns="0" rtlCol="0"/>
          <a:lstStyle/>
          <a:p>
            <a:endParaRPr/>
          </a:p>
        </p:txBody>
      </p:sp>
      <p:sp>
        <p:nvSpPr>
          <p:cNvPr id="11" name="object 11"/>
          <p:cNvSpPr txBox="1"/>
          <p:nvPr/>
        </p:nvSpPr>
        <p:spPr>
          <a:xfrm>
            <a:off x="-5842" y="344170"/>
            <a:ext cx="9163050" cy="256540"/>
          </a:xfrm>
          <a:prstGeom prst="rect">
            <a:avLst/>
          </a:prstGeom>
        </p:spPr>
        <p:txBody>
          <a:bodyPr vert="horz" wrap="square" lIns="0" tIns="0" rIns="0" bIns="0" rtlCol="0">
            <a:spAutoFit/>
          </a:bodyPr>
          <a:lstStyle/>
          <a:p>
            <a:pPr marL="12700">
              <a:lnSpc>
                <a:spcPct val="100000"/>
              </a:lnSpc>
              <a:tabLst>
                <a:tab pos="707390" algn="l"/>
                <a:tab pos="9149715" algn="l"/>
              </a:tabLst>
            </a:pPr>
            <a:r>
              <a:rPr sz="1600" u="heavy" spc="-5" dirty="0">
                <a:latin typeface="Times New Roman"/>
                <a:cs typeface="Times New Roman"/>
              </a:rPr>
              <a:t> 	</a:t>
            </a:r>
            <a:r>
              <a:rPr sz="1600" b="1" u="heavy" spc="-5" dirty="0">
                <a:latin typeface="Microsoft YaHei"/>
                <a:cs typeface="Microsoft YaHei"/>
              </a:rPr>
              <a:t>功能	</a:t>
            </a:r>
            <a:endParaRPr sz="1600" dirty="0">
              <a:latin typeface="Microsoft YaHei"/>
              <a:cs typeface="Microsoft YaHei"/>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19643" y="161544"/>
            <a:ext cx="1324355" cy="35509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4" name="object 4"/>
          <p:cNvSpPr/>
          <p:nvPr/>
        </p:nvSpPr>
        <p:spPr>
          <a:xfrm>
            <a:off x="4383023" y="729995"/>
            <a:ext cx="2563368" cy="409955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578096" y="925067"/>
            <a:ext cx="1975103" cy="35112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204203" y="1091182"/>
            <a:ext cx="2563368" cy="405231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399276" y="1286255"/>
            <a:ext cx="1975103" cy="3511296"/>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398475" y="1413383"/>
            <a:ext cx="3335654" cy="2294255"/>
          </a:xfrm>
          <a:prstGeom prst="rect">
            <a:avLst/>
          </a:prstGeom>
        </p:spPr>
        <p:txBody>
          <a:bodyPr vert="horz" wrap="square" lIns="0" tIns="0" rIns="0" bIns="0" rtlCol="0">
            <a:spAutoFit/>
          </a:bodyPr>
          <a:lstStyle/>
          <a:p>
            <a:pPr marL="12700">
              <a:lnSpc>
                <a:spcPct val="100000"/>
              </a:lnSpc>
            </a:pPr>
            <a:r>
              <a:rPr sz="1800" spc="-5" dirty="0">
                <a:latin typeface="Wingdings"/>
                <a:cs typeface="Wingdings"/>
              </a:rPr>
              <a:t></a:t>
            </a:r>
            <a:r>
              <a:rPr sz="1800" spc="275" dirty="0">
                <a:latin typeface="Times New Roman"/>
                <a:cs typeface="Times New Roman"/>
              </a:rPr>
              <a:t> </a:t>
            </a:r>
            <a:r>
              <a:rPr sz="1800" dirty="0">
                <a:latin typeface="Microsoft YaHei"/>
                <a:cs typeface="Microsoft YaHei"/>
              </a:rPr>
              <a:t>产品内容更新速度快，上</a:t>
            </a:r>
            <a:endParaRPr sz="1800">
              <a:latin typeface="Microsoft YaHei"/>
              <a:cs typeface="Microsoft YaHei"/>
            </a:endParaRPr>
          </a:p>
          <a:p>
            <a:pPr marL="299085">
              <a:lnSpc>
                <a:spcPct val="100000"/>
              </a:lnSpc>
              <a:spcBef>
                <a:spcPts val="1080"/>
              </a:spcBef>
            </a:pPr>
            <a:r>
              <a:rPr sz="1800" spc="-5" dirty="0">
                <a:latin typeface="Microsoft YaHei"/>
                <a:cs typeface="Microsoft YaHei"/>
              </a:rPr>
              <a:t>新快，纠错快</a:t>
            </a:r>
            <a:endParaRPr sz="1800">
              <a:latin typeface="Microsoft YaHei"/>
              <a:cs typeface="Microsoft YaHei"/>
            </a:endParaRPr>
          </a:p>
          <a:p>
            <a:pPr>
              <a:lnSpc>
                <a:spcPct val="100000"/>
              </a:lnSpc>
              <a:spcBef>
                <a:spcPts val="5"/>
              </a:spcBef>
            </a:pPr>
            <a:endParaRPr sz="2150">
              <a:latin typeface="Times New Roman"/>
              <a:cs typeface="Times New Roman"/>
            </a:endParaRPr>
          </a:p>
          <a:p>
            <a:pPr marL="650875" marR="5080" indent="-287020" algn="just">
              <a:lnSpc>
                <a:spcPct val="150000"/>
              </a:lnSpc>
            </a:pPr>
            <a:r>
              <a:rPr sz="1400" dirty="0">
                <a:latin typeface="Arial"/>
                <a:cs typeface="Arial"/>
              </a:rPr>
              <a:t>• </a:t>
            </a:r>
            <a:r>
              <a:rPr sz="1400" dirty="0">
                <a:latin typeface="Microsoft YaHei"/>
                <a:cs typeface="Microsoft YaHei"/>
              </a:rPr>
              <a:t>移动端数据库，在新产品推出及错  误更改可快速修改后台</a:t>
            </a:r>
            <a:r>
              <a:rPr sz="1400" spc="-15" dirty="0">
                <a:latin typeface="Microsoft YaHei"/>
                <a:cs typeface="Microsoft YaHei"/>
              </a:rPr>
              <a:t>数</a:t>
            </a:r>
            <a:r>
              <a:rPr sz="1400" dirty="0">
                <a:latin typeface="Microsoft YaHei"/>
                <a:cs typeface="Microsoft YaHei"/>
              </a:rPr>
              <a:t>据库</a:t>
            </a:r>
            <a:r>
              <a:rPr sz="1400" spc="-15" dirty="0">
                <a:latin typeface="Microsoft YaHei"/>
                <a:cs typeface="Microsoft YaHei"/>
              </a:rPr>
              <a:t>，</a:t>
            </a:r>
            <a:r>
              <a:rPr sz="1400" dirty="0">
                <a:latin typeface="Microsoft YaHei"/>
                <a:cs typeface="Microsoft YaHei"/>
              </a:rPr>
              <a:t>实  时推送产品更新情况，</a:t>
            </a:r>
            <a:r>
              <a:rPr sz="1400" spc="-15" dirty="0">
                <a:latin typeface="Microsoft YaHei"/>
                <a:cs typeface="Microsoft YaHei"/>
              </a:rPr>
              <a:t>数</a:t>
            </a:r>
            <a:r>
              <a:rPr sz="1400" dirty="0">
                <a:latin typeface="Microsoft YaHei"/>
                <a:cs typeface="Microsoft YaHei"/>
              </a:rPr>
              <a:t>据维</a:t>
            </a:r>
            <a:r>
              <a:rPr sz="1400" spc="-15" dirty="0">
                <a:latin typeface="Microsoft YaHei"/>
                <a:cs typeface="Microsoft YaHei"/>
              </a:rPr>
              <a:t>护</a:t>
            </a:r>
            <a:r>
              <a:rPr sz="1400" dirty="0">
                <a:latin typeface="Microsoft YaHei"/>
                <a:cs typeface="Microsoft YaHei"/>
              </a:rPr>
              <a:t>成  本降低。</a:t>
            </a:r>
            <a:endParaRPr sz="1400">
              <a:latin typeface="Microsoft YaHei"/>
              <a:cs typeface="Microsoft YaHei"/>
            </a:endParaRPr>
          </a:p>
        </p:txBody>
      </p:sp>
      <p:sp>
        <p:nvSpPr>
          <p:cNvPr id="9" name="object 9"/>
          <p:cNvSpPr/>
          <p:nvPr/>
        </p:nvSpPr>
        <p:spPr>
          <a:xfrm>
            <a:off x="1523" y="4607052"/>
            <a:ext cx="1376172" cy="355092"/>
          </a:xfrm>
          <a:prstGeom prst="rect">
            <a:avLst/>
          </a:prstGeom>
          <a:blipFill>
            <a:blip r:embed="rId7" cstate="print"/>
            <a:stretch>
              <a:fillRect/>
            </a:stretch>
          </a:blipFill>
        </p:spPr>
        <p:txBody>
          <a:bodyPr wrap="square" lIns="0" tIns="0" rIns="0" bIns="0" rtlCol="0"/>
          <a:lstStyle/>
          <a:p>
            <a:endParaRPr/>
          </a:p>
        </p:txBody>
      </p:sp>
      <p:sp>
        <p:nvSpPr>
          <p:cNvPr id="10" name="object 10"/>
          <p:cNvSpPr txBox="1">
            <a:spLocks noGrp="1"/>
          </p:cNvSpPr>
          <p:nvPr>
            <p:ph type="title"/>
          </p:nvPr>
        </p:nvSpPr>
        <p:spPr>
          <a:prstGeom prst="rect">
            <a:avLst/>
          </a:prstGeom>
        </p:spPr>
        <p:txBody>
          <a:bodyPr vert="horz" wrap="square" lIns="0" tIns="0" rIns="0" bIns="0" rtlCol="0">
            <a:spAutoFit/>
          </a:bodyPr>
          <a:lstStyle/>
          <a:p>
            <a:pPr marL="19685">
              <a:lnSpc>
                <a:spcPct val="100000"/>
              </a:lnSpc>
              <a:tabLst>
                <a:tab pos="715010" algn="l"/>
                <a:tab pos="9157335" algn="l"/>
              </a:tabLst>
            </a:pPr>
            <a:r>
              <a:rPr b="0" spc="-5" dirty="0">
                <a:latin typeface="Times New Roman"/>
                <a:cs typeface="Times New Roman"/>
              </a:rPr>
              <a:t> 	</a:t>
            </a:r>
            <a:r>
              <a:rPr spc="-5" dirty="0"/>
              <a:t>电子目录优势	</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19643" y="161544"/>
            <a:ext cx="1324355" cy="35509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4" name="object 4"/>
          <p:cNvSpPr txBox="1"/>
          <p:nvPr/>
        </p:nvSpPr>
        <p:spPr>
          <a:xfrm>
            <a:off x="411886" y="1463675"/>
            <a:ext cx="3741420" cy="1953260"/>
          </a:xfrm>
          <a:prstGeom prst="rect">
            <a:avLst/>
          </a:prstGeom>
        </p:spPr>
        <p:txBody>
          <a:bodyPr vert="horz" wrap="square" lIns="0" tIns="0" rIns="0" bIns="0" rtlCol="0">
            <a:spAutoFit/>
          </a:bodyPr>
          <a:lstStyle/>
          <a:p>
            <a:pPr marL="12700">
              <a:lnSpc>
                <a:spcPct val="100000"/>
              </a:lnSpc>
            </a:pPr>
            <a:r>
              <a:rPr sz="1800" spc="-5" dirty="0">
                <a:latin typeface="Wingdings"/>
                <a:cs typeface="Wingdings"/>
              </a:rPr>
              <a:t></a:t>
            </a:r>
            <a:r>
              <a:rPr sz="1800" spc="275" dirty="0">
                <a:latin typeface="Times New Roman"/>
                <a:cs typeface="Times New Roman"/>
              </a:rPr>
              <a:t> </a:t>
            </a:r>
            <a:r>
              <a:rPr sz="1800" dirty="0">
                <a:latin typeface="Microsoft YaHei"/>
                <a:cs typeface="Microsoft YaHei"/>
              </a:rPr>
              <a:t>翻阅查找速度快，查找形式多样，</a:t>
            </a:r>
            <a:endParaRPr sz="1800">
              <a:latin typeface="Microsoft YaHei"/>
              <a:cs typeface="Microsoft YaHei"/>
            </a:endParaRPr>
          </a:p>
          <a:p>
            <a:pPr marL="299085">
              <a:lnSpc>
                <a:spcPct val="100000"/>
              </a:lnSpc>
              <a:spcBef>
                <a:spcPts val="1080"/>
              </a:spcBef>
            </a:pPr>
            <a:r>
              <a:rPr sz="1800" spc="-5" dirty="0">
                <a:latin typeface="Microsoft YaHei"/>
                <a:cs typeface="Microsoft YaHei"/>
              </a:rPr>
              <a:t>准确定位产品，提高工作效率</a:t>
            </a:r>
            <a:endParaRPr sz="1800">
              <a:latin typeface="Microsoft YaHei"/>
              <a:cs typeface="Microsoft YaHei"/>
            </a:endParaRPr>
          </a:p>
          <a:p>
            <a:pPr>
              <a:lnSpc>
                <a:spcPct val="100000"/>
              </a:lnSpc>
              <a:spcBef>
                <a:spcPts val="15"/>
              </a:spcBef>
            </a:pPr>
            <a:endParaRPr sz="2000">
              <a:latin typeface="Times New Roman"/>
              <a:cs typeface="Times New Roman"/>
            </a:endParaRPr>
          </a:p>
          <a:p>
            <a:pPr marL="637540" marR="424180" indent="-287020" algn="just">
              <a:lnSpc>
                <a:spcPct val="150100"/>
              </a:lnSpc>
            </a:pPr>
            <a:r>
              <a:rPr sz="1400" dirty="0">
                <a:latin typeface="Arial"/>
                <a:cs typeface="Arial"/>
              </a:rPr>
              <a:t>• </a:t>
            </a:r>
            <a:r>
              <a:rPr sz="1400" dirty="0">
                <a:latin typeface="Microsoft YaHei"/>
                <a:cs typeface="Microsoft YaHei"/>
              </a:rPr>
              <a:t>快速精准查找产品，支持多种产品  查询方式，多向定位产</a:t>
            </a:r>
            <a:r>
              <a:rPr sz="1400" spc="-15" dirty="0">
                <a:latin typeface="Microsoft YaHei"/>
                <a:cs typeface="Microsoft YaHei"/>
              </a:rPr>
              <a:t>品</a:t>
            </a:r>
            <a:r>
              <a:rPr sz="1400" dirty="0">
                <a:latin typeface="Microsoft YaHei"/>
                <a:cs typeface="Microsoft YaHei"/>
              </a:rPr>
              <a:t>，提</a:t>
            </a:r>
            <a:r>
              <a:rPr sz="1400" spc="-15" dirty="0">
                <a:latin typeface="Microsoft YaHei"/>
                <a:cs typeface="Microsoft YaHei"/>
              </a:rPr>
              <a:t>高</a:t>
            </a:r>
            <a:r>
              <a:rPr sz="1400" dirty="0">
                <a:latin typeface="Microsoft YaHei"/>
                <a:cs typeface="Microsoft YaHei"/>
              </a:rPr>
              <a:t>准  确率，提高查找速度。</a:t>
            </a:r>
            <a:endParaRPr sz="1400">
              <a:latin typeface="Microsoft YaHei"/>
              <a:cs typeface="Microsoft YaHei"/>
            </a:endParaRPr>
          </a:p>
        </p:txBody>
      </p:sp>
      <p:sp>
        <p:nvSpPr>
          <p:cNvPr id="5" name="object 5"/>
          <p:cNvSpPr/>
          <p:nvPr/>
        </p:nvSpPr>
        <p:spPr>
          <a:xfrm>
            <a:off x="4546091" y="647700"/>
            <a:ext cx="2558795" cy="411327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741164" y="842772"/>
            <a:ext cx="1970532" cy="352501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237732" y="1045463"/>
            <a:ext cx="2569464" cy="4098035"/>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432803" y="1240536"/>
            <a:ext cx="1981200" cy="352348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523" y="4607052"/>
            <a:ext cx="1376172" cy="355092"/>
          </a:xfrm>
          <a:prstGeom prst="rect">
            <a:avLst/>
          </a:prstGeom>
          <a:blipFill>
            <a:blip r:embed="rId7" cstate="print"/>
            <a:stretch>
              <a:fillRect/>
            </a:stretch>
          </a:blipFill>
        </p:spPr>
        <p:txBody>
          <a:bodyPr wrap="square" lIns="0" tIns="0" rIns="0" bIns="0" rtlCol="0"/>
          <a:lstStyle/>
          <a:p>
            <a:endParaRPr/>
          </a:p>
        </p:txBody>
      </p:sp>
      <p:sp>
        <p:nvSpPr>
          <p:cNvPr id="10" name="object 10"/>
          <p:cNvSpPr txBox="1">
            <a:spLocks noGrp="1"/>
          </p:cNvSpPr>
          <p:nvPr>
            <p:ph type="title"/>
          </p:nvPr>
        </p:nvSpPr>
        <p:spPr>
          <a:prstGeom prst="rect">
            <a:avLst/>
          </a:prstGeom>
        </p:spPr>
        <p:txBody>
          <a:bodyPr vert="horz" wrap="square" lIns="0" tIns="0" rIns="0" bIns="0" rtlCol="0">
            <a:spAutoFit/>
          </a:bodyPr>
          <a:lstStyle/>
          <a:p>
            <a:pPr marL="19685">
              <a:lnSpc>
                <a:spcPct val="100000"/>
              </a:lnSpc>
              <a:tabLst>
                <a:tab pos="715010" algn="l"/>
                <a:tab pos="9157335" algn="l"/>
              </a:tabLst>
            </a:pPr>
            <a:r>
              <a:rPr b="0" spc="-5" dirty="0">
                <a:latin typeface="Times New Roman"/>
                <a:cs typeface="Times New Roman"/>
              </a:rPr>
              <a:t> 	</a:t>
            </a:r>
            <a:r>
              <a:rPr spc="-5" dirty="0"/>
              <a:t>电子目录优势	</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19643" y="161544"/>
            <a:ext cx="1324355" cy="35509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4" name="object 4"/>
          <p:cNvSpPr/>
          <p:nvPr/>
        </p:nvSpPr>
        <p:spPr>
          <a:xfrm>
            <a:off x="4145279" y="650748"/>
            <a:ext cx="2790444" cy="40401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340352" y="845819"/>
            <a:ext cx="2202179" cy="345185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176771" y="1234439"/>
            <a:ext cx="2790444" cy="390905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371844" y="1429511"/>
            <a:ext cx="2202179" cy="3453384"/>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588670" y="1240007"/>
            <a:ext cx="3512820" cy="2097405"/>
          </a:xfrm>
          <a:prstGeom prst="rect">
            <a:avLst/>
          </a:prstGeom>
        </p:spPr>
        <p:txBody>
          <a:bodyPr vert="horz" wrap="square" lIns="0" tIns="0" rIns="0" bIns="0" rtlCol="0">
            <a:spAutoFit/>
          </a:bodyPr>
          <a:lstStyle/>
          <a:p>
            <a:pPr marL="299085" marR="5080" indent="-287020">
              <a:lnSpc>
                <a:spcPct val="150100"/>
              </a:lnSpc>
            </a:pPr>
            <a:r>
              <a:rPr sz="1800" spc="-5" dirty="0">
                <a:latin typeface="Wingdings"/>
                <a:cs typeface="Wingdings"/>
              </a:rPr>
              <a:t></a:t>
            </a:r>
            <a:r>
              <a:rPr sz="1800" spc="-5" dirty="0">
                <a:latin typeface="Times New Roman"/>
                <a:cs typeface="Times New Roman"/>
              </a:rPr>
              <a:t> </a:t>
            </a:r>
            <a:r>
              <a:rPr sz="1800" dirty="0">
                <a:latin typeface="Microsoft YaHei"/>
                <a:cs typeface="Microsoft YaHei"/>
              </a:rPr>
              <a:t>保存、携带方便，随时随地各终  端快速查找</a:t>
            </a:r>
            <a:endParaRPr sz="1800">
              <a:latin typeface="Microsoft YaHei"/>
              <a:cs typeface="Microsoft YaHei"/>
            </a:endParaRPr>
          </a:p>
          <a:p>
            <a:pPr>
              <a:lnSpc>
                <a:spcPct val="100000"/>
              </a:lnSpc>
              <a:spcBef>
                <a:spcPts val="5"/>
              </a:spcBef>
            </a:pPr>
            <a:endParaRPr sz="2050">
              <a:latin typeface="Times New Roman"/>
              <a:cs typeface="Times New Roman"/>
            </a:endParaRPr>
          </a:p>
          <a:p>
            <a:pPr marL="582295" marR="184785" indent="-287020">
              <a:lnSpc>
                <a:spcPct val="150100"/>
              </a:lnSpc>
              <a:spcBef>
                <a:spcPts val="5"/>
              </a:spcBef>
              <a:tabLst>
                <a:tab pos="582295" algn="l"/>
              </a:tabLst>
            </a:pPr>
            <a:r>
              <a:rPr sz="1400" dirty="0">
                <a:latin typeface="Arial"/>
                <a:cs typeface="Arial"/>
              </a:rPr>
              <a:t>•	</a:t>
            </a:r>
            <a:r>
              <a:rPr sz="1400" dirty="0">
                <a:latin typeface="Microsoft YaHei"/>
                <a:cs typeface="Microsoft YaHei"/>
              </a:rPr>
              <a:t>专属</a:t>
            </a:r>
            <a:r>
              <a:rPr sz="1400" spc="-10" dirty="0">
                <a:latin typeface="Microsoft YaHei"/>
                <a:cs typeface="Microsoft YaHei"/>
              </a:rPr>
              <a:t>H</a:t>
            </a:r>
            <a:r>
              <a:rPr sz="1400" dirty="0">
                <a:latin typeface="Microsoft YaHei"/>
                <a:cs typeface="Microsoft YaHei"/>
              </a:rPr>
              <a:t>5页面制作，各种终端</a:t>
            </a:r>
            <a:r>
              <a:rPr sz="1400" spc="-15" dirty="0">
                <a:latin typeface="Microsoft YaHei"/>
                <a:cs typeface="Microsoft YaHei"/>
              </a:rPr>
              <a:t>设</a:t>
            </a:r>
            <a:r>
              <a:rPr sz="1400" dirty="0">
                <a:latin typeface="Microsoft YaHei"/>
                <a:cs typeface="Microsoft YaHei"/>
              </a:rPr>
              <a:t>备自  适应，可链接到微信公众号的菜单  里，产品数据一手掌握。</a:t>
            </a:r>
            <a:endParaRPr sz="1400">
              <a:latin typeface="Microsoft YaHei"/>
              <a:cs typeface="Microsoft YaHei"/>
            </a:endParaRPr>
          </a:p>
        </p:txBody>
      </p:sp>
      <p:sp>
        <p:nvSpPr>
          <p:cNvPr id="9" name="object 9"/>
          <p:cNvSpPr/>
          <p:nvPr/>
        </p:nvSpPr>
        <p:spPr>
          <a:xfrm>
            <a:off x="1523" y="4607052"/>
            <a:ext cx="1376172" cy="355092"/>
          </a:xfrm>
          <a:prstGeom prst="rect">
            <a:avLst/>
          </a:prstGeom>
          <a:blipFill>
            <a:blip r:embed="rId7" cstate="print"/>
            <a:stretch>
              <a:fillRect/>
            </a:stretch>
          </a:blipFill>
        </p:spPr>
        <p:txBody>
          <a:bodyPr wrap="square" lIns="0" tIns="0" rIns="0" bIns="0" rtlCol="0"/>
          <a:lstStyle/>
          <a:p>
            <a:endParaRPr/>
          </a:p>
        </p:txBody>
      </p:sp>
      <p:sp>
        <p:nvSpPr>
          <p:cNvPr id="10" name="object 10"/>
          <p:cNvSpPr txBox="1">
            <a:spLocks noGrp="1"/>
          </p:cNvSpPr>
          <p:nvPr>
            <p:ph type="title"/>
          </p:nvPr>
        </p:nvSpPr>
        <p:spPr>
          <a:prstGeom prst="rect">
            <a:avLst/>
          </a:prstGeom>
        </p:spPr>
        <p:txBody>
          <a:bodyPr vert="horz" wrap="square" lIns="0" tIns="0" rIns="0" bIns="0" rtlCol="0">
            <a:spAutoFit/>
          </a:bodyPr>
          <a:lstStyle/>
          <a:p>
            <a:pPr marL="19685">
              <a:lnSpc>
                <a:spcPct val="100000"/>
              </a:lnSpc>
              <a:tabLst>
                <a:tab pos="715010" algn="l"/>
                <a:tab pos="9157335" algn="l"/>
              </a:tabLst>
            </a:pPr>
            <a:r>
              <a:rPr b="0" spc="-5" dirty="0">
                <a:latin typeface="Times New Roman"/>
                <a:cs typeface="Times New Roman"/>
              </a:rPr>
              <a:t> 	</a:t>
            </a:r>
            <a:r>
              <a:rPr spc="-5" dirty="0"/>
              <a:t>电子目录优势	</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02964" y="530351"/>
            <a:ext cx="2525267" cy="40309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098035" y="725423"/>
            <a:ext cx="1937004" cy="34427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819643" y="161544"/>
            <a:ext cx="1324355" cy="35509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3" y="4968240"/>
            <a:ext cx="9142730" cy="175260"/>
          </a:xfrm>
          <a:custGeom>
            <a:avLst/>
            <a:gdLst/>
            <a:ahLst/>
            <a:cxnLst/>
            <a:rect l="l" t="t" r="r" b="b"/>
            <a:pathLst>
              <a:path w="9142730" h="175260">
                <a:moveTo>
                  <a:pt x="9142476" y="175258"/>
                </a:moveTo>
                <a:lnTo>
                  <a:pt x="9142476" y="0"/>
                </a:lnTo>
                <a:lnTo>
                  <a:pt x="0" y="0"/>
                </a:lnTo>
                <a:lnTo>
                  <a:pt x="0" y="175258"/>
                </a:lnTo>
                <a:lnTo>
                  <a:pt x="9142476" y="175258"/>
                </a:lnTo>
                <a:close/>
              </a:path>
            </a:pathLst>
          </a:custGeom>
          <a:solidFill>
            <a:srgbClr val="FF0000"/>
          </a:solidFill>
        </p:spPr>
        <p:txBody>
          <a:bodyPr wrap="square" lIns="0" tIns="0" rIns="0" bIns="0" rtlCol="0"/>
          <a:lstStyle/>
          <a:p>
            <a:endParaRPr/>
          </a:p>
        </p:txBody>
      </p:sp>
      <p:sp>
        <p:nvSpPr>
          <p:cNvPr id="6" name="object 6"/>
          <p:cNvSpPr txBox="1"/>
          <p:nvPr/>
        </p:nvSpPr>
        <p:spPr>
          <a:xfrm>
            <a:off x="298195" y="1211707"/>
            <a:ext cx="3942715" cy="2971800"/>
          </a:xfrm>
          <a:prstGeom prst="rect">
            <a:avLst/>
          </a:prstGeom>
        </p:spPr>
        <p:txBody>
          <a:bodyPr vert="horz" wrap="square" lIns="0" tIns="0" rIns="0" bIns="0" rtlCol="0">
            <a:spAutoFit/>
          </a:bodyPr>
          <a:lstStyle/>
          <a:p>
            <a:pPr marR="2082164" algn="ctr">
              <a:lnSpc>
                <a:spcPct val="100000"/>
              </a:lnSpc>
            </a:pPr>
            <a:r>
              <a:rPr sz="1600" spc="-5" dirty="0">
                <a:latin typeface="Microsoft YaHei"/>
                <a:cs typeface="Microsoft YaHei"/>
              </a:rPr>
              <a:t>电子目录涵盖内容：</a:t>
            </a:r>
            <a:endParaRPr sz="1600">
              <a:latin typeface="Microsoft YaHei"/>
              <a:cs typeface="Microsoft YaHei"/>
            </a:endParaRPr>
          </a:p>
          <a:p>
            <a:pPr>
              <a:lnSpc>
                <a:spcPct val="100000"/>
              </a:lnSpc>
              <a:spcBef>
                <a:spcPts val="40"/>
              </a:spcBef>
            </a:pPr>
            <a:endParaRPr sz="1750">
              <a:latin typeface="Times New Roman"/>
              <a:cs typeface="Times New Roman"/>
            </a:endParaRPr>
          </a:p>
          <a:p>
            <a:pPr marL="269875">
              <a:lnSpc>
                <a:spcPct val="100000"/>
              </a:lnSpc>
              <a:tabLst>
                <a:tab pos="556260" algn="l"/>
              </a:tabLst>
            </a:pPr>
            <a:r>
              <a:rPr sz="1400" dirty="0">
                <a:latin typeface="Arial"/>
                <a:cs typeface="Arial"/>
              </a:rPr>
              <a:t>•	</a:t>
            </a:r>
            <a:r>
              <a:rPr sz="1400" dirty="0">
                <a:latin typeface="Microsoft YaHei"/>
                <a:cs typeface="Microsoft YaHei"/>
              </a:rPr>
              <a:t>车型库及车型保有量信息</a:t>
            </a:r>
            <a:endParaRPr sz="1400">
              <a:latin typeface="Microsoft YaHei"/>
              <a:cs typeface="Microsoft YaHei"/>
            </a:endParaRPr>
          </a:p>
          <a:p>
            <a:pPr marL="269875">
              <a:lnSpc>
                <a:spcPct val="100000"/>
              </a:lnSpc>
              <a:spcBef>
                <a:spcPts val="840"/>
              </a:spcBef>
              <a:tabLst>
                <a:tab pos="556260" algn="l"/>
              </a:tabLst>
            </a:pPr>
            <a:r>
              <a:rPr sz="1400" dirty="0">
                <a:latin typeface="Arial"/>
                <a:cs typeface="Arial"/>
              </a:rPr>
              <a:t>•	</a:t>
            </a:r>
            <a:r>
              <a:rPr sz="1400" dirty="0">
                <a:latin typeface="Microsoft YaHei"/>
                <a:cs typeface="Microsoft YaHei"/>
              </a:rPr>
              <a:t>客户所有产品线产品信息</a:t>
            </a:r>
            <a:endParaRPr sz="1400">
              <a:latin typeface="Microsoft YaHei"/>
              <a:cs typeface="Microsoft YaHei"/>
            </a:endParaRPr>
          </a:p>
          <a:p>
            <a:pPr marL="269875">
              <a:lnSpc>
                <a:spcPct val="100000"/>
              </a:lnSpc>
              <a:spcBef>
                <a:spcPts val="840"/>
              </a:spcBef>
              <a:tabLst>
                <a:tab pos="556260" algn="l"/>
              </a:tabLst>
            </a:pPr>
            <a:r>
              <a:rPr sz="1400" dirty="0">
                <a:latin typeface="Arial"/>
                <a:cs typeface="Arial"/>
              </a:rPr>
              <a:t>•	</a:t>
            </a:r>
            <a:r>
              <a:rPr sz="1400" dirty="0">
                <a:latin typeface="Microsoft YaHei"/>
                <a:cs typeface="Microsoft YaHei"/>
              </a:rPr>
              <a:t>产品图片导入</a:t>
            </a:r>
            <a:endParaRPr sz="1400">
              <a:latin typeface="Microsoft YaHei"/>
              <a:cs typeface="Microsoft YaHei"/>
            </a:endParaRPr>
          </a:p>
          <a:p>
            <a:pPr marL="269875">
              <a:lnSpc>
                <a:spcPct val="100000"/>
              </a:lnSpc>
              <a:spcBef>
                <a:spcPts val="840"/>
              </a:spcBef>
              <a:tabLst>
                <a:tab pos="556260" algn="l"/>
              </a:tabLst>
            </a:pPr>
            <a:r>
              <a:rPr sz="1400" dirty="0">
                <a:latin typeface="Arial"/>
                <a:cs typeface="Arial"/>
              </a:rPr>
              <a:t>•	</a:t>
            </a:r>
            <a:r>
              <a:rPr sz="1400" dirty="0">
                <a:latin typeface="Microsoft YaHei"/>
                <a:cs typeface="Microsoft YaHei"/>
              </a:rPr>
              <a:t>竞争对手信息导入</a:t>
            </a:r>
            <a:endParaRPr sz="1400">
              <a:latin typeface="Microsoft YaHei"/>
              <a:cs typeface="Microsoft YaHei"/>
            </a:endParaRPr>
          </a:p>
          <a:p>
            <a:pPr marL="269875">
              <a:lnSpc>
                <a:spcPct val="100000"/>
              </a:lnSpc>
              <a:spcBef>
                <a:spcPts val="840"/>
              </a:spcBef>
              <a:tabLst>
                <a:tab pos="556260" algn="l"/>
              </a:tabLst>
            </a:pPr>
            <a:r>
              <a:rPr sz="1400" dirty="0">
                <a:latin typeface="Arial"/>
                <a:cs typeface="Arial"/>
              </a:rPr>
              <a:t>•	</a:t>
            </a:r>
            <a:r>
              <a:rPr sz="1400" dirty="0">
                <a:latin typeface="Microsoft YaHei"/>
                <a:cs typeface="Microsoft YaHei"/>
              </a:rPr>
              <a:t>OE号码信息导入</a:t>
            </a:r>
            <a:endParaRPr sz="1400">
              <a:latin typeface="Microsoft YaHei"/>
              <a:cs typeface="Microsoft YaHei"/>
            </a:endParaRPr>
          </a:p>
          <a:p>
            <a:pPr marL="269875">
              <a:lnSpc>
                <a:spcPct val="100000"/>
              </a:lnSpc>
              <a:spcBef>
                <a:spcPts val="840"/>
              </a:spcBef>
              <a:tabLst>
                <a:tab pos="556260" algn="l"/>
              </a:tabLst>
            </a:pPr>
            <a:r>
              <a:rPr sz="1400" dirty="0">
                <a:latin typeface="Arial"/>
                <a:cs typeface="Arial"/>
              </a:rPr>
              <a:t>•	</a:t>
            </a:r>
            <a:r>
              <a:rPr sz="1400" dirty="0">
                <a:latin typeface="Microsoft YaHei"/>
                <a:cs typeface="Microsoft YaHei"/>
              </a:rPr>
              <a:t>不同产品技术参数设定</a:t>
            </a:r>
            <a:endParaRPr sz="1400">
              <a:latin typeface="Microsoft YaHei"/>
              <a:cs typeface="Microsoft YaHei"/>
            </a:endParaRPr>
          </a:p>
          <a:p>
            <a:pPr marL="269875">
              <a:lnSpc>
                <a:spcPct val="100000"/>
              </a:lnSpc>
              <a:spcBef>
                <a:spcPts val="840"/>
              </a:spcBef>
              <a:tabLst>
                <a:tab pos="556260" algn="l"/>
              </a:tabLst>
            </a:pPr>
            <a:r>
              <a:rPr sz="1400" dirty="0">
                <a:latin typeface="Arial"/>
                <a:cs typeface="Arial"/>
              </a:rPr>
              <a:t>•	</a:t>
            </a:r>
            <a:r>
              <a:rPr sz="1400" dirty="0">
                <a:latin typeface="Microsoft YaHei"/>
                <a:cs typeface="Microsoft YaHei"/>
              </a:rPr>
              <a:t>产品更换频率导入</a:t>
            </a:r>
            <a:endParaRPr sz="1400">
              <a:latin typeface="Microsoft YaHei"/>
              <a:cs typeface="Microsoft YaHei"/>
            </a:endParaRPr>
          </a:p>
          <a:p>
            <a:pPr marL="269875">
              <a:lnSpc>
                <a:spcPct val="100000"/>
              </a:lnSpc>
              <a:spcBef>
                <a:spcPts val="840"/>
              </a:spcBef>
              <a:tabLst>
                <a:tab pos="556260" algn="l"/>
              </a:tabLst>
            </a:pPr>
            <a:r>
              <a:rPr sz="1400" dirty="0">
                <a:latin typeface="Arial"/>
                <a:cs typeface="Arial"/>
              </a:rPr>
              <a:t>•	</a:t>
            </a:r>
            <a:r>
              <a:rPr sz="1400" dirty="0">
                <a:latin typeface="Microsoft YaHei"/>
                <a:cs typeface="Microsoft YaHei"/>
              </a:rPr>
              <a:t>客户权限设置（仅网站端口设定，非APP）</a:t>
            </a:r>
            <a:endParaRPr sz="1400">
              <a:latin typeface="Microsoft YaHei"/>
              <a:cs typeface="Microsoft YaHei"/>
            </a:endParaRPr>
          </a:p>
        </p:txBody>
      </p:sp>
      <p:sp>
        <p:nvSpPr>
          <p:cNvPr id="7" name="object 7"/>
          <p:cNvSpPr/>
          <p:nvPr/>
        </p:nvSpPr>
        <p:spPr>
          <a:xfrm>
            <a:off x="5489447" y="899160"/>
            <a:ext cx="2523744" cy="4029455"/>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684520" y="1094232"/>
            <a:ext cx="1935479" cy="3441191"/>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09816" y="1310639"/>
            <a:ext cx="2234183" cy="383285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7104888" y="1505711"/>
            <a:ext cx="1935479" cy="3442716"/>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523" y="4607052"/>
            <a:ext cx="1376172" cy="355092"/>
          </a:xfrm>
          <a:prstGeom prst="rect">
            <a:avLst/>
          </a:prstGeom>
          <a:blipFill>
            <a:blip r:embed="rId9" cstate="print"/>
            <a:stretch>
              <a:fillRect/>
            </a:stretch>
          </a:blipFill>
        </p:spPr>
        <p:txBody>
          <a:bodyPr wrap="square" lIns="0" tIns="0" rIns="0" bIns="0" rtlCol="0"/>
          <a:lstStyle/>
          <a:p>
            <a:endParaRPr/>
          </a:p>
        </p:txBody>
      </p:sp>
      <p:sp>
        <p:nvSpPr>
          <p:cNvPr id="12" name="object 12"/>
          <p:cNvSpPr txBox="1">
            <a:spLocks noGrp="1"/>
          </p:cNvSpPr>
          <p:nvPr>
            <p:ph type="title"/>
          </p:nvPr>
        </p:nvSpPr>
        <p:spPr>
          <a:prstGeom prst="rect">
            <a:avLst/>
          </a:prstGeom>
        </p:spPr>
        <p:txBody>
          <a:bodyPr vert="horz" wrap="square" lIns="0" tIns="0" rIns="0" bIns="0" rtlCol="0">
            <a:spAutoFit/>
          </a:bodyPr>
          <a:lstStyle/>
          <a:p>
            <a:pPr marL="19685">
              <a:lnSpc>
                <a:spcPct val="100000"/>
              </a:lnSpc>
              <a:tabLst>
                <a:tab pos="715010" algn="l"/>
                <a:tab pos="9157335" algn="l"/>
              </a:tabLst>
            </a:pPr>
            <a:r>
              <a:rPr b="0" spc="-5" dirty="0">
                <a:latin typeface="Times New Roman"/>
                <a:cs typeface="Times New Roman"/>
              </a:rPr>
              <a:t> 	</a:t>
            </a:r>
            <a:r>
              <a:rPr spc="-5" dirty="0"/>
              <a:t>涵盖内容	</a:t>
            </a: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010"/>
              </a:lnSpc>
            </a:pPr>
            <a:r>
              <a:rPr dirty="0">
                <a:latin typeface="Microsoft YaHei"/>
                <a:cs typeface="Microsoft YaHei"/>
              </a:rPr>
              <a:t>先行业之思  后市场之道   </a:t>
            </a:r>
            <a:r>
              <a:rPr dirty="0"/>
              <a:t>Considerable </a:t>
            </a:r>
            <a:r>
              <a:rPr spc="-5" dirty="0"/>
              <a:t>Thought, </a:t>
            </a:r>
            <a:r>
              <a:rPr dirty="0"/>
              <a:t>Aftermarket</a:t>
            </a:r>
            <a:r>
              <a:rPr spc="-150" dirty="0"/>
              <a:t> </a:t>
            </a:r>
            <a:r>
              <a:rPr spc="-5" dirty="0"/>
              <a:t>Knowhow.</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TotalTime>
  <Words>766</Words>
  <Application>Microsoft Office PowerPoint</Application>
  <PresentationFormat>全屏显示(16:9)</PresentationFormat>
  <Paragraphs>177</Paragraphs>
  <Slides>23</Slides>
  <Notes>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PMingLiU</vt:lpstr>
      <vt:lpstr>黑体</vt:lpstr>
      <vt:lpstr>华文新魏</vt:lpstr>
      <vt:lpstr>SimSun</vt:lpstr>
      <vt:lpstr>SimSun</vt:lpstr>
      <vt:lpstr>微软雅黑</vt:lpstr>
      <vt:lpstr>微软雅黑</vt:lpstr>
      <vt:lpstr>Arial</vt:lpstr>
      <vt:lpstr>Calibri</vt:lpstr>
      <vt:lpstr>Ebrima</vt:lpstr>
      <vt:lpstr>Tahoma</vt:lpstr>
      <vt:lpstr>Times New Roman</vt:lpstr>
      <vt:lpstr>Wingdings</vt:lpstr>
      <vt:lpstr>Office Theme</vt:lpstr>
      <vt:lpstr>PowerPoint 演示文稿</vt:lpstr>
      <vt:lpstr>PowerPoint 演示文稿</vt:lpstr>
      <vt:lpstr>PowerPoint 演示文稿</vt:lpstr>
      <vt:lpstr>  传统目录 </vt:lpstr>
      <vt:lpstr>电子目录实现功能：</vt:lpstr>
      <vt:lpstr>  电子目录优势 </vt:lpstr>
      <vt:lpstr>  电子目录优势 </vt:lpstr>
      <vt:lpstr>  电子目录优势 </vt:lpstr>
      <vt:lpstr>  涵盖内容 </vt:lpstr>
      <vt:lpstr>  MACC平台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AutoBVT</cp:lastModifiedBy>
  <cp:revision>14</cp:revision>
  <dcterms:created xsi:type="dcterms:W3CDTF">2017-09-21T05:42:35Z</dcterms:created>
  <dcterms:modified xsi:type="dcterms:W3CDTF">2017-10-11T02:34:52Z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2017-05-04T00:00:00Z</vt:filetime>
  </property>
  <property fmtid="{D5CDD505-2E9C-101B-9397-08002B2CF9AE}" pid="3" name="Creator">
    <vt:lpwstr>Microsoft® PowerPoint® 2013</vt:lpwstr>
  </property>
  <property fmtid="{D5CDD505-2E9C-101B-9397-08002B2CF9AE}" pid="4" name="LastSaved">
    <vt:filetime>2017-09-21T00:00:00Z</vt:filetime>
  </property>
</Properties>
</file>